
<file path=[Content_Types].xml><?xml version="1.0" encoding="utf-8"?>
<Types xmlns="http://schemas.openxmlformats.org/package/2006/content-types">
  <Override PartName="/ppt/slides/slide14.xml" ContentType="application/vnd.openxmlformats-officedocument.presentationml.slide+xml"/>
  <Override PartName="/ppt/slideMasters/slideMaster2.xml" ContentType="application/vnd.openxmlformats-officedocument.presentationml.slideMaster+xml"/>
  <Override PartName="/ppt/notesSlides/notesSlide16.xml" ContentType="application/vnd.openxmlformats-officedocument.presentationml.notesSlide+xml"/>
  <Default Extension="xml" ContentType="application/xml"/>
  <Override PartName="/ppt/tableStyles.xml" ContentType="application/vnd.openxmlformats-officedocument.presentationml.tableStyles+xml"/>
  <Override PartName="/ppt/notesSlides/notesSlide1.xml" ContentType="application/vnd.openxmlformats-officedocument.presentationml.notesSlide+xml"/>
  <Override PartName="/ppt/slides/slide21.xml" ContentType="application/vnd.openxmlformats-officedocument.presentationml.slide+xml"/>
  <Override PartName="/ppt/notesSlides/notesSlide23.xml" ContentType="application/vnd.openxmlformats-officedocument.presentationml.notesSlide+xml"/>
  <Override PartName="/ppt/slides/slide5.xml" ContentType="application/vnd.openxmlformats-officedocument.presentationml.slide+xml"/>
  <Override PartName="/ppt/notesSlides/notesSlide9.xml" ContentType="application/vnd.openxmlformats-officedocument.presentationml.notesSlide+xml"/>
  <Override PartName="/ppt/slideLayouts/slideLayout5.xml" ContentType="application/vnd.openxmlformats-officedocument.presentationml.slideLayout+xml"/>
  <Override PartName="/ppt/slides/slide13.xml" ContentType="application/vnd.openxmlformats-officedocument.presentationml.slide+xml"/>
  <Override PartName="/ppt/slideMasters/slideMaster1.xml" ContentType="application/vnd.openxmlformats-officedocument.presentationml.slideMaster+xml"/>
  <Override PartName="/ppt/notesSlides/notesSlide15.xml" ContentType="application/vnd.openxmlformats-officedocument.presentationml.notesSlide+xml"/>
  <Override PartName="/docProps/core.xml" ContentType="application/vnd.openxmlformats-package.core-properties+xml"/>
  <Override PartName="/ppt/notesSlides/notesSlide7.xml" ContentType="application/vnd.openxmlformats-officedocument.presentationml.notesSlide+xml"/>
  <Override PartName="/ppt/slides/slide27.xml" ContentType="application/vnd.openxmlformats-officedocument.presentationml.slide+xml"/>
  <Override PartName="/ppt/slides/slide20.xml" ContentType="application/vnd.openxmlformats-officedocument.presentationml.slide+xml"/>
  <Override PartName="/ppt/notesSlides/notesSlide22.xml" ContentType="application/vnd.openxmlformats-officedocument.presentationml.notesSlide+xml"/>
  <Override PartName="/ppt/slides/slide4.xml" ContentType="application/vnd.openxmlformats-officedocument.presentationml.slide+xml"/>
  <Override PartName="/ppt/slides/slide19.xml" ContentType="application/vnd.openxmlformats-officedocument.presentationml.slide+xml"/>
  <Override PartName="/ppt/notesSlides/notesSlide8.xml" ContentType="application/vnd.openxmlformats-officedocument.presentationml.notesSlide+xml"/>
  <Default Extension="png" ContentType="image/png"/>
  <Override PartName="/ppt/slideLayouts/slideLayout4.xml" ContentType="application/vnd.openxmlformats-officedocument.presentationml.slideLayout+xml"/>
  <Override PartName="/ppt/slides/slide12.xml" ContentType="application/vnd.openxmlformats-officedocument.presentationml.slide+xml"/>
  <Override PartName="/ppt/notesSlides/notesSlide14.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theme/theme5.xml" ContentType="application/vnd.openxmlformats-officedocument.theme+xml"/>
  <Override PartName="/ppt/slides/slide26.xml" ContentType="application/vnd.openxmlformats-officedocument.presentationml.slide+xml"/>
  <Override PartName="/ppt/slideLayouts/slideLayout14.xml" ContentType="application/vnd.openxmlformats-officedocument.presentationml.slideLayout+xml"/>
  <Override PartName="/ppt/notesSlides/notesSlide21.xml" ContentType="application/vnd.openxmlformats-officedocument.presentationml.notesSlide+xml"/>
  <Override PartName="/ppt/slides/slide3.xml" ContentType="application/vnd.openxmlformats-officedocument.presentationml.slide+xml"/>
  <Override PartName="/ppt/slides/slide18.xml" ContentType="application/vnd.openxmlformats-officedocument.presentationml.slide+xml"/>
  <Override PartName="/ppt/slideLayouts/slideLayout3.xml" ContentType="application/vnd.openxmlformats-officedocument.presentationml.slideLayout+xml"/>
  <Override PartName="/ppt/slides/slide11.xml" ContentType="application/vnd.openxmlformats-officedocument.presentationml.slide+xml"/>
  <Override PartName="/ppt/notesSlides/notesSlide13.xml" ContentType="application/vnd.openxmlformats-officedocument.presentationml.notesSlide+xml"/>
  <Override PartName="/ppt/notesSlides/notesSlide5.xml" ContentType="application/vnd.openxmlformats-officedocument.presentationml.notesSlide+xml"/>
  <Override PartName="/ppt/theme/theme4.xml" ContentType="application/vnd.openxmlformats-officedocument.theme+xml"/>
  <Override PartName="/ppt/slideLayouts/slideLayout13.xml" ContentType="application/vnd.openxmlformats-officedocument.presentationml.slideLayout+xml"/>
  <Override PartName="/ppt/slides/slide25.xml" ContentType="application/vnd.openxmlformats-officedocument.presentationml.slide+xml"/>
  <Override PartName="/ppt/notesSlides/notesSlide27.xml" ContentType="application/vnd.openxmlformats-officedocument.presentationml.notesSlide+xml"/>
  <Override PartName="/ppt/slides/slide9.xml" ContentType="application/vnd.openxmlformats-officedocument.presentationml.slide+xml"/>
  <Override PartName="/ppt/slideLayouts/slideLayout9.xml" ContentType="application/vnd.openxmlformats-officedocument.presentationml.slideLayout+xml"/>
  <Override PartName="/ppt/notesSlides/notesSlide20.xml" ContentType="application/vnd.openxmlformats-officedocument.presentationml.notesSlide+xml"/>
  <Override PartName="/ppt/slides/slide2.xml" ContentType="application/vnd.openxmlformats-officedocument.presentationml.slide+xml"/>
  <Override PartName="/ppt/slideLayouts/slideLayout2.xml" ContentType="application/vnd.openxmlformats-officedocument.presentationml.slideLayout+xml"/>
  <Override PartName="/ppt/slides/slide17.xml" ContentType="application/vnd.openxmlformats-officedocument.presentationml.slide+xml"/>
  <Override PartName="/ppt/notesSlides/notesSlide19.xml" ContentType="application/vnd.openxmlformats-officedocument.presentationml.notesSlide+xml"/>
  <Override PartName="/ppt/slides/slide10.xml" ContentType="application/vnd.openxmlformats-officedocument.presentationml.slide+xml"/>
  <Override PartName="/ppt/notesSlides/notesSlide12.xml" ContentType="application/vnd.openxmlformats-officedocument.presentationml.notesSlide+xml"/>
  <Override PartName="/docProps/app.xml" ContentType="application/vnd.openxmlformats-officedocument.extended-properties+xml"/>
  <Override PartName="/ppt/notesSlides/notesSlide4.xml" ContentType="application/vnd.openxmlformats-officedocument.presentationml.notesSlide+xml"/>
  <Override PartName="/ppt/theme/theme3.xml" ContentType="application/vnd.openxmlformats-officedocument.theme+xml"/>
  <Override PartName="/ppt/slideLayouts/slideLayout12.xml" ContentType="application/vnd.openxmlformats-officedocument.presentationml.slideLayout+xml"/>
  <Override PartName="/ppt/slides/slide24.xml" ContentType="application/vnd.openxmlformats-officedocument.presentationml.slide+xml"/>
  <Override PartName="/ppt/notesSlides/notesSlide26.xml" ContentType="application/vnd.openxmlformats-officedocument.presentationml.notesSlide+xml"/>
  <Override PartName="/ppt/slides/slide8.xml" ContentType="application/vnd.openxmlformats-officedocument.presentationml.slide+xml"/>
  <Override PartName="/ppt/notesSlides/notesSlide10.xml" ContentType="application/vnd.openxmlformats-officedocument.presentationml.notesSlide+xml"/>
  <Override PartName="/ppt/slideLayouts/slideLayout8.xml" ContentType="application/vnd.openxmlformats-officedocument.presentationml.slideLayout+xml"/>
  <Override PartName="/ppt/slides/slide1.xml" ContentType="application/vnd.openxmlformats-officedocument.presentationml.slide+xml"/>
  <Override PartName="/ppt/slideLayouts/slideLayout1.xml" ContentType="application/vnd.openxmlformats-officedocument.presentationml.slideLayout+xml"/>
  <Override PartName="/ppt/slides/slide16.xml" ContentType="application/vnd.openxmlformats-officedocument.presentationml.slide+xml"/>
  <Override PartName="/ppt/notesSlides/notesSlide18.xml" ContentType="application/vnd.openxmlformats-officedocument.presentationml.notesSlide+xml"/>
  <Override PartName="/ppt/slideMasters/slideMaster4.xml" ContentType="application/vnd.openxmlformats-officedocument.presentationml.slideMaster+xml"/>
  <Override PartName="/ppt/viewProps.xml" ContentType="application/vnd.openxmlformats-officedocument.presentationml.viewProps+xml"/>
  <Override PartName="/ppt/notesSlides/notesSlide11.xml" ContentType="application/vnd.openxmlformats-officedocument.presentationml.notesSlide+xml"/>
  <Override PartName="/ppt/notesSlides/notesSlide3.xml" ContentType="application/vnd.openxmlformats-officedocument.presentationml.notesSlide+xml"/>
  <Override PartName="/ppt/theme/theme2.xml" ContentType="application/vnd.openxmlformats-officedocument.theme+xml"/>
  <Override PartName="/ppt/slideLayouts/slideLayout11.xml" ContentType="application/vnd.openxmlformats-officedocument.presentationml.slideLayout+xml"/>
  <Override PartName="/ppt/slides/slide23.xml" ContentType="application/vnd.openxmlformats-officedocument.presentationml.slide+xml"/>
  <Override PartName="/ppt/notesSlides/notesSlide25.xml" ContentType="application/vnd.openxmlformats-officedocument.presentationml.notesSlide+xml"/>
  <Override PartName="/ppt/slides/slide7.xml" ContentType="application/vnd.openxmlformats-officedocument.presentationml.slide+xml"/>
  <Override PartName="/ppt/slideLayouts/slideLayout7.xml" ContentType="application/vnd.openxmlformats-officedocument.presentationml.slideLayout+xml"/>
  <Override PartName="/ppt/notesMasters/notesMaster1.xml" ContentType="application/vnd.openxmlformats-officedocument.presentationml.notesMaster+xml"/>
  <Override PartName="/ppt/slides/slide15.xml" ContentType="application/vnd.openxmlformats-officedocument.presentationml.slide+xml"/>
  <Override PartName="/ppt/slideMasters/slideMaster3.xml" ContentType="application/vnd.openxmlformats-officedocument.presentationml.slideMaster+xml"/>
  <Override PartName="/ppt/notesSlides/notesSlide17.xml" ContentType="application/vnd.openxmlformats-officedocument.presentationml.notesSlide+xml"/>
  <Override PartName="/ppt/notesSlides/notesSlide2.xml" ContentType="application/vnd.openxmlformats-officedocument.presentationml.notesSlide+xml"/>
  <Override PartName="/ppt/theme/theme1.xml" ContentType="application/vnd.openxmlformats-officedocument.theme+xml"/>
  <Override PartName="/ppt/slides/slide22.xml" ContentType="application/vnd.openxmlformats-officedocument.presentationml.slide+xml"/>
  <Override PartName="/ppt/presentation.xml" ContentType="application/vnd.openxmlformats-officedocument.presentationml.presentation.main+xml"/>
  <Override PartName="/ppt/notesSlides/notesSlide24.xml" ContentType="application/vnd.openxmlformats-officedocument.presentationml.notesSlide+xml"/>
  <Override PartName="/ppt/slides/slide6.xml" ContentType="application/vnd.openxmlformats-officedocument.presentationml.slide+xml"/>
  <Override PartName="/ppt/slideLayouts/slideLayout10.xml" ContentType="application/vnd.openxmlformats-officedocument.presentationml.slideLayout+xml"/>
  <Override PartName="/ppt/slideLayouts/slideLayout6.xml" ContentType="application/vnd.openxmlformats-officedocument.presentationml.slideLayout+xml"/>
  <Default Extension="bin" ContentType="application/vnd.openxmlformats-officedocument.presentationml.printerSettings"/>
  <Default Extension="rels" ContentType="application/vnd.openxmlformats-package.relationshi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 id="2147483664" r:id="rId4"/>
  </p:sldMasterIdLst>
  <p:notesMasterIdLst>
    <p:notesMasterId r:id="rId32"/>
  </p:notesMasterIdLst>
  <p:sldIdLst>
    <p:sldId id="481" r:id="rId5"/>
    <p:sldId id="497" r:id="rId6"/>
    <p:sldId id="482" r:id="rId7"/>
    <p:sldId id="484" r:id="rId8"/>
    <p:sldId id="486" r:id="rId9"/>
    <p:sldId id="487" r:id="rId10"/>
    <p:sldId id="488" r:id="rId11"/>
    <p:sldId id="489" r:id="rId12"/>
    <p:sldId id="490" r:id="rId13"/>
    <p:sldId id="491" r:id="rId14"/>
    <p:sldId id="492" r:id="rId15"/>
    <p:sldId id="493" r:id="rId16"/>
    <p:sldId id="494" r:id="rId17"/>
    <p:sldId id="495" r:id="rId18"/>
    <p:sldId id="501" r:id="rId19"/>
    <p:sldId id="502" r:id="rId20"/>
    <p:sldId id="504" r:id="rId21"/>
    <p:sldId id="505" r:id="rId22"/>
    <p:sldId id="506" r:id="rId23"/>
    <p:sldId id="507" r:id="rId24"/>
    <p:sldId id="511" r:id="rId25"/>
    <p:sldId id="512" r:id="rId26"/>
    <p:sldId id="513" r:id="rId27"/>
    <p:sldId id="514" r:id="rId28"/>
    <p:sldId id="496" r:id="rId29"/>
    <p:sldId id="500" r:id="rId30"/>
    <p:sldId id="369" r:id="rId31"/>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FFFFFF"/>
    <a:srgbClr val="CCFFCC"/>
    <a:srgbClr val="0000FF"/>
    <a:srgbClr val="000000"/>
    <a:srgbClr val="CCFFFF"/>
    <a:srgbClr val="D5FFFF"/>
    <a:srgbClr val="009900"/>
    <a:srgbClr val="66FF66"/>
    <a:srgbClr val="969696"/>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notesMaster" Target="notesMasters/notesMaster1.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BF0F19B-EFDD-5D46-91D2-267A23E5F043}" type="slidenum">
              <a:rPr lang="en-US">
                <a:solidFill>
                  <a:prstClr val="black"/>
                </a:solidFill>
              </a:rPr>
              <a:pPr/>
              <a:t>10</a:t>
            </a:fld>
            <a:endParaRPr lang="en-US">
              <a:solidFill>
                <a:prstClr val="black"/>
              </a:solidFill>
            </a:endParaRPr>
          </a:p>
        </p:txBody>
      </p:sp>
      <p:sp>
        <p:nvSpPr>
          <p:cNvPr id="9236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36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F68D81-B27E-3B45-AC27-31A249F086CD}" type="slidenum">
              <a:rPr lang="en-US">
                <a:solidFill>
                  <a:prstClr val="black"/>
                </a:solidFill>
              </a:rPr>
              <a:pPr/>
              <a:t>11</a:t>
            </a:fld>
            <a:endParaRPr lang="en-US">
              <a:solidFill>
                <a:prstClr val="black"/>
              </a:solidFill>
            </a:endParaRPr>
          </a:p>
        </p:txBody>
      </p:sp>
      <p:sp>
        <p:nvSpPr>
          <p:cNvPr id="9277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77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F68D81-B27E-3B45-AC27-31A249F086CD}" type="slidenum">
              <a:rPr lang="en-US">
                <a:solidFill>
                  <a:prstClr val="black"/>
                </a:solidFill>
              </a:rPr>
              <a:pPr/>
              <a:t>12</a:t>
            </a:fld>
            <a:endParaRPr lang="en-US">
              <a:solidFill>
                <a:prstClr val="black"/>
              </a:solidFill>
            </a:endParaRPr>
          </a:p>
        </p:txBody>
      </p:sp>
      <p:sp>
        <p:nvSpPr>
          <p:cNvPr id="9277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77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5165CA2-0714-E141-B347-59C0B0114615}" type="slidenum">
              <a:rPr lang="en-US">
                <a:solidFill>
                  <a:prstClr val="black"/>
                </a:solidFill>
              </a:rPr>
              <a:pPr/>
              <a:t>13</a:t>
            </a:fld>
            <a:endParaRPr lang="en-US">
              <a:solidFill>
                <a:prstClr val="black"/>
              </a:solidFill>
            </a:endParaRPr>
          </a:p>
        </p:txBody>
      </p:sp>
      <p:sp>
        <p:nvSpPr>
          <p:cNvPr id="9256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56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64114A4-8008-1E4A-8035-D7B6A90A15DB}" type="slidenum">
              <a:rPr lang="en-US">
                <a:solidFill>
                  <a:prstClr val="black"/>
                </a:solidFill>
              </a:rPr>
              <a:pPr/>
              <a:t>14</a:t>
            </a:fld>
            <a:endParaRPr lang="en-US">
              <a:solidFill>
                <a:prstClr val="black"/>
              </a:solidFill>
            </a:endParaRPr>
          </a:p>
        </p:txBody>
      </p:sp>
      <p:sp>
        <p:nvSpPr>
          <p:cNvPr id="9297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97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93A5300E-80A3-4048-9AC4-83E81D8FAD67}" type="slidenum">
              <a:rPr lang="en-US">
                <a:solidFill>
                  <a:prstClr val="black"/>
                </a:solidFill>
              </a:rPr>
              <a:pPr/>
              <a:t>15</a:t>
            </a:fld>
            <a:endParaRPr lang="en-US">
              <a:solidFill>
                <a:prstClr val="black"/>
              </a:solidFill>
            </a:endParaRPr>
          </a:p>
        </p:txBody>
      </p:sp>
      <p:sp>
        <p:nvSpPr>
          <p:cNvPr id="50179" name="Rectangle 2"/>
          <p:cNvSpPr>
            <a:spLocks noGrp="1" noRot="1" noChangeAspect="1" noChangeArrowheads="1"/>
          </p:cNvSpPr>
          <p:nvPr>
            <p:ph type="sldImg"/>
          </p:nvPr>
        </p:nvSpPr>
        <p:spPr>
          <a:solidFill>
            <a:srgbClr val="FFFFFF"/>
          </a:solidFill>
          <a:ln/>
        </p:spPr>
      </p:sp>
      <p:sp>
        <p:nvSpPr>
          <p:cNvPr id="5018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A734A265-4D1C-4E43-BCD8-D1C704B4ADDA}" type="slidenum">
              <a:rPr lang="en-US">
                <a:solidFill>
                  <a:prstClr val="black"/>
                </a:solidFill>
              </a:rPr>
              <a:pPr/>
              <a:t>16</a:t>
            </a:fld>
            <a:endParaRPr lang="en-US">
              <a:solidFill>
                <a:prstClr val="black"/>
              </a:solidFill>
            </a:endParaRPr>
          </a:p>
        </p:txBody>
      </p:sp>
      <p:sp>
        <p:nvSpPr>
          <p:cNvPr id="52227" name="Rectangle 2"/>
          <p:cNvSpPr>
            <a:spLocks noGrp="1" noRot="1" noChangeAspect="1" noChangeArrowheads="1"/>
          </p:cNvSpPr>
          <p:nvPr>
            <p:ph type="sldImg"/>
          </p:nvPr>
        </p:nvSpPr>
        <p:spPr>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3812504A-2149-B741-B5A7-EF929CA8312D}" type="slidenum">
              <a:rPr lang="en-US">
                <a:solidFill>
                  <a:prstClr val="black"/>
                </a:solidFill>
              </a:rPr>
              <a:pPr/>
              <a:t>17</a:t>
            </a:fld>
            <a:endParaRPr lang="en-US">
              <a:solidFill>
                <a:prstClr val="black"/>
              </a:solidFill>
            </a:endParaRPr>
          </a:p>
        </p:txBody>
      </p:sp>
      <p:sp>
        <p:nvSpPr>
          <p:cNvPr id="56323" name="Rectangle 2"/>
          <p:cNvSpPr>
            <a:spLocks noGrp="1" noRot="1" noChangeAspect="1" noChangeArrowheads="1"/>
          </p:cNvSpPr>
          <p:nvPr>
            <p:ph type="sldImg"/>
          </p:nvPr>
        </p:nvSpPr>
        <p:spPr>
          <a:solidFill>
            <a:srgbClr val="FFFFFF"/>
          </a:solidFill>
          <a:ln/>
        </p:spPr>
      </p:sp>
      <p:sp>
        <p:nvSpPr>
          <p:cNvPr id="5632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D8EF17DB-822A-CE45-9EAC-46BCCF44C801}" type="slidenum">
              <a:rPr lang="en-US">
                <a:solidFill>
                  <a:prstClr val="black"/>
                </a:solidFill>
              </a:rPr>
              <a:pPr/>
              <a:t>18</a:t>
            </a:fld>
            <a:endParaRPr lang="en-US">
              <a:solidFill>
                <a:prstClr val="black"/>
              </a:solidFill>
            </a:endParaRPr>
          </a:p>
        </p:txBody>
      </p:sp>
      <p:sp>
        <p:nvSpPr>
          <p:cNvPr id="58371" name="Rectangle 2"/>
          <p:cNvSpPr>
            <a:spLocks noGrp="1" noRot="1" noChangeAspect="1" noChangeArrowheads="1"/>
          </p:cNvSpPr>
          <p:nvPr>
            <p:ph type="sldImg"/>
          </p:nvPr>
        </p:nvSpPr>
        <p:spPr>
          <a:solidFill>
            <a:srgbClr val="FFFFFF"/>
          </a:solidFill>
          <a:ln/>
        </p:spPr>
      </p:sp>
      <p:sp>
        <p:nvSpPr>
          <p:cNvPr id="5837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6417B4AB-16F1-A44C-A842-22F4F34EF8EF}" type="slidenum">
              <a:rPr lang="en-US">
                <a:solidFill>
                  <a:prstClr val="black"/>
                </a:solidFill>
              </a:rPr>
              <a:pPr/>
              <a:t>19</a:t>
            </a:fld>
            <a:endParaRPr lang="en-US">
              <a:solidFill>
                <a:prstClr val="black"/>
              </a:solidFill>
            </a:endParaRPr>
          </a:p>
        </p:txBody>
      </p:sp>
      <p:sp>
        <p:nvSpPr>
          <p:cNvPr id="60419" name="Rectangle 2"/>
          <p:cNvSpPr>
            <a:spLocks noGrp="1" noRot="1" noChangeAspect="1" noChangeArrowheads="1"/>
          </p:cNvSpPr>
          <p:nvPr>
            <p:ph type="sldImg"/>
          </p:nvPr>
        </p:nvSpPr>
        <p:spPr>
          <a:solidFill>
            <a:srgbClr val="FFFFFF"/>
          </a:solidFill>
          <a:ln/>
        </p:spPr>
      </p:sp>
      <p:sp>
        <p:nvSpPr>
          <p:cNvPr id="6042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solidFill>
                  <a:prstClr val="black"/>
                </a:solidFill>
              </a:rPr>
              <a:pPr/>
              <a:t>2</a:t>
            </a:fld>
            <a:endParaRPr lang="en-US">
              <a:solidFill>
                <a:prstClr val="black"/>
              </a:solidFill>
            </a:endParaRPr>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p>
            <a:fld id="{9009C140-7638-6C42-A86A-A3C8D05AE9DD}" type="slidenum">
              <a:rPr lang="en-US">
                <a:solidFill>
                  <a:prstClr val="black"/>
                </a:solidFill>
              </a:rPr>
              <a:pPr/>
              <a:t>20</a:t>
            </a:fld>
            <a:endParaRPr lang="en-US">
              <a:solidFill>
                <a:prstClr val="black"/>
              </a:solidFill>
            </a:endParaRPr>
          </a:p>
        </p:txBody>
      </p:sp>
      <p:sp>
        <p:nvSpPr>
          <p:cNvPr id="62467" name="Rectangle 2"/>
          <p:cNvSpPr>
            <a:spLocks noGrp="1" noRot="1" noChangeAspect="1" noChangeArrowheads="1"/>
          </p:cNvSpPr>
          <p:nvPr>
            <p:ph type="sldImg"/>
          </p:nvPr>
        </p:nvSpPr>
        <p:spPr>
          <a:solidFill>
            <a:srgbClr val="FFFFFF"/>
          </a:solidFill>
          <a:ln/>
        </p:spPr>
      </p:sp>
      <p:sp>
        <p:nvSpPr>
          <p:cNvPr id="6246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3812504A-2149-B741-B5A7-EF929CA8312D}" type="slidenum">
              <a:rPr lang="en-US">
                <a:solidFill>
                  <a:prstClr val="black"/>
                </a:solidFill>
              </a:rPr>
              <a:pPr/>
              <a:t>21</a:t>
            </a:fld>
            <a:endParaRPr lang="en-US">
              <a:solidFill>
                <a:prstClr val="black"/>
              </a:solidFill>
            </a:endParaRPr>
          </a:p>
        </p:txBody>
      </p:sp>
      <p:sp>
        <p:nvSpPr>
          <p:cNvPr id="56323" name="Rectangle 2"/>
          <p:cNvSpPr>
            <a:spLocks noGrp="1" noRot="1" noChangeAspect="1" noChangeArrowheads="1"/>
          </p:cNvSpPr>
          <p:nvPr>
            <p:ph type="sldImg"/>
          </p:nvPr>
        </p:nvSpPr>
        <p:spPr>
          <a:solidFill>
            <a:srgbClr val="FFFFFF"/>
          </a:solidFill>
          <a:ln/>
        </p:spPr>
      </p:sp>
      <p:sp>
        <p:nvSpPr>
          <p:cNvPr id="5632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D8EF17DB-822A-CE45-9EAC-46BCCF44C801}" type="slidenum">
              <a:rPr lang="en-US">
                <a:solidFill>
                  <a:prstClr val="black"/>
                </a:solidFill>
              </a:rPr>
              <a:pPr/>
              <a:t>22</a:t>
            </a:fld>
            <a:endParaRPr lang="en-US">
              <a:solidFill>
                <a:prstClr val="black"/>
              </a:solidFill>
            </a:endParaRPr>
          </a:p>
        </p:txBody>
      </p:sp>
      <p:sp>
        <p:nvSpPr>
          <p:cNvPr id="58371" name="Rectangle 2"/>
          <p:cNvSpPr>
            <a:spLocks noGrp="1" noRot="1" noChangeAspect="1" noChangeArrowheads="1"/>
          </p:cNvSpPr>
          <p:nvPr>
            <p:ph type="sldImg"/>
          </p:nvPr>
        </p:nvSpPr>
        <p:spPr>
          <a:solidFill>
            <a:srgbClr val="FFFFFF"/>
          </a:solidFill>
          <a:ln/>
        </p:spPr>
      </p:sp>
      <p:sp>
        <p:nvSpPr>
          <p:cNvPr id="5837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6417B4AB-16F1-A44C-A842-22F4F34EF8EF}" type="slidenum">
              <a:rPr lang="en-US">
                <a:solidFill>
                  <a:prstClr val="black"/>
                </a:solidFill>
              </a:rPr>
              <a:pPr/>
              <a:t>23</a:t>
            </a:fld>
            <a:endParaRPr lang="en-US">
              <a:solidFill>
                <a:prstClr val="black"/>
              </a:solidFill>
            </a:endParaRPr>
          </a:p>
        </p:txBody>
      </p:sp>
      <p:sp>
        <p:nvSpPr>
          <p:cNvPr id="60419" name="Rectangle 2"/>
          <p:cNvSpPr>
            <a:spLocks noGrp="1" noRot="1" noChangeAspect="1" noChangeArrowheads="1"/>
          </p:cNvSpPr>
          <p:nvPr>
            <p:ph type="sldImg"/>
          </p:nvPr>
        </p:nvSpPr>
        <p:spPr>
          <a:solidFill>
            <a:srgbClr val="FFFFFF"/>
          </a:solidFill>
          <a:ln/>
        </p:spPr>
      </p:sp>
      <p:sp>
        <p:nvSpPr>
          <p:cNvPr id="6042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p>
            <a:fld id="{9009C140-7638-6C42-A86A-A3C8D05AE9DD}" type="slidenum">
              <a:rPr lang="en-US">
                <a:solidFill>
                  <a:prstClr val="black"/>
                </a:solidFill>
              </a:rPr>
              <a:pPr/>
              <a:t>24</a:t>
            </a:fld>
            <a:endParaRPr lang="en-US">
              <a:solidFill>
                <a:prstClr val="black"/>
              </a:solidFill>
            </a:endParaRPr>
          </a:p>
        </p:txBody>
      </p:sp>
      <p:sp>
        <p:nvSpPr>
          <p:cNvPr id="62467" name="Rectangle 2"/>
          <p:cNvSpPr>
            <a:spLocks noGrp="1" noRot="1" noChangeAspect="1" noChangeArrowheads="1"/>
          </p:cNvSpPr>
          <p:nvPr>
            <p:ph type="sldImg"/>
          </p:nvPr>
        </p:nvSpPr>
        <p:spPr>
          <a:solidFill>
            <a:srgbClr val="FFFFFF"/>
          </a:solidFill>
          <a:ln/>
        </p:spPr>
      </p:sp>
      <p:sp>
        <p:nvSpPr>
          <p:cNvPr id="6246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688A71-2351-9841-9091-0355BF20137F}" type="slidenum">
              <a:rPr lang="en-US">
                <a:solidFill>
                  <a:prstClr val="black"/>
                </a:solidFill>
              </a:rPr>
              <a:pPr/>
              <a:t>25</a:t>
            </a:fld>
            <a:endParaRPr lang="en-US">
              <a:solidFill>
                <a:prstClr val="black"/>
              </a:solidFill>
            </a:endParaRPr>
          </a:p>
        </p:txBody>
      </p:sp>
      <p:sp>
        <p:nvSpPr>
          <p:cNvPr id="592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2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B5B271-2B36-0749-9CF3-247C7DA2054B}" type="slidenum">
              <a:rPr lang="en-US">
                <a:solidFill>
                  <a:prstClr val="black"/>
                </a:solidFill>
              </a:rPr>
              <a:pPr/>
              <a:t>26</a:t>
            </a:fld>
            <a:endParaRPr lang="en-US">
              <a:solidFill>
                <a:prstClr val="black"/>
              </a:solidFill>
            </a:endParaRPr>
          </a:p>
        </p:txBody>
      </p:sp>
      <p:sp>
        <p:nvSpPr>
          <p:cNvPr id="9134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34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27</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solidFill>
                  <a:prstClr val="black"/>
                </a:solidFill>
              </a:rPr>
              <a:pPr/>
              <a:t>3</a:t>
            </a:fld>
            <a:endParaRPr lang="en-US">
              <a:solidFill>
                <a:prstClr val="black"/>
              </a:solidFill>
            </a:endParaRPr>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solidFill>
                  <a:prstClr val="black"/>
                </a:solidFill>
              </a:rPr>
              <a:pPr/>
              <a:t>4</a:t>
            </a:fld>
            <a:endParaRPr lang="en-US">
              <a:solidFill>
                <a:prstClr val="black"/>
              </a:solidFill>
            </a:endParaRPr>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9E4260-9DC5-3348-8DDB-7D66089E189E}" type="slidenum">
              <a:rPr lang="en-US">
                <a:solidFill>
                  <a:prstClr val="black"/>
                </a:solidFill>
              </a:rPr>
              <a:pPr/>
              <a:t>5</a:t>
            </a:fld>
            <a:endParaRPr lang="en-US">
              <a:solidFill>
                <a:prstClr val="black"/>
              </a:solidFill>
            </a:endParaRPr>
          </a:p>
        </p:txBody>
      </p:sp>
      <p:sp>
        <p:nvSpPr>
          <p:cNvPr id="9093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093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831358-3899-2545-AB8A-BE199AA1737A}" type="slidenum">
              <a:rPr lang="en-US">
                <a:solidFill>
                  <a:prstClr val="black"/>
                </a:solidFill>
              </a:rPr>
              <a:pPr/>
              <a:t>6</a:t>
            </a:fld>
            <a:endParaRPr lang="en-US">
              <a:solidFill>
                <a:prstClr val="black"/>
              </a:solidFill>
            </a:endParaRPr>
          </a:p>
        </p:txBody>
      </p:sp>
      <p:sp>
        <p:nvSpPr>
          <p:cNvPr id="9113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13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831358-3899-2545-AB8A-BE199AA1737A}" type="slidenum">
              <a:rPr lang="en-US">
                <a:solidFill>
                  <a:prstClr val="black"/>
                </a:solidFill>
              </a:rPr>
              <a:pPr/>
              <a:t>7</a:t>
            </a:fld>
            <a:endParaRPr lang="en-US">
              <a:solidFill>
                <a:prstClr val="black"/>
              </a:solidFill>
            </a:endParaRPr>
          </a:p>
        </p:txBody>
      </p:sp>
      <p:sp>
        <p:nvSpPr>
          <p:cNvPr id="9113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13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B5B271-2B36-0749-9CF3-247C7DA2054B}" type="slidenum">
              <a:rPr lang="en-US">
                <a:solidFill>
                  <a:prstClr val="black"/>
                </a:solidFill>
              </a:rPr>
              <a:pPr/>
              <a:t>8</a:t>
            </a:fld>
            <a:endParaRPr lang="en-US">
              <a:solidFill>
                <a:prstClr val="black"/>
              </a:solidFill>
            </a:endParaRPr>
          </a:p>
        </p:txBody>
      </p:sp>
      <p:sp>
        <p:nvSpPr>
          <p:cNvPr id="9134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34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solidFill>
                  <a:prstClr val="black"/>
                </a:solidFill>
              </a:rPr>
              <a:pPr/>
              <a:t>9</a:t>
            </a:fld>
            <a:endParaRPr lang="en-US">
              <a:solidFill>
                <a:prstClr val="black"/>
              </a:solidFill>
            </a:endParaRPr>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47DFFDD8-9BDB-D044-A738-0A0D983F76CD}"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1AE526AB-96F5-B344-A0C8-F0BB107B344A}" type="slidenum">
              <a:rPr lang="en-US">
                <a:solidFill>
                  <a:srgbClr val="000000"/>
                </a:solidFill>
              </a:rPr>
              <a:pPr>
                <a:def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0F2877A8-33FF-2741-A50A-CC0D0CF4768A}"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i="0">
                <a:latin typeface="Times New Roman" charset="0"/>
              </a:defRPr>
            </a:lvl1pPr>
          </a:lstStyle>
          <a:p>
            <a:pPr>
              <a:defRPr/>
            </a:pPr>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i="0">
                <a:latin typeface="Times New Roman" charset="0"/>
              </a:defRPr>
            </a:lvl1pPr>
          </a:lstStyle>
          <a:p>
            <a:pPr>
              <a:defRPr/>
            </a:pPr>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i="0">
                <a:latin typeface="Times New Roman" charset="0"/>
              </a:defRPr>
            </a:lvl1pPr>
          </a:lstStyle>
          <a:p>
            <a:pPr>
              <a:defRPr/>
            </a:pPr>
            <a:fld id="{660BB924-0A79-9C44-B421-55538CCE8254}" type="slidenum">
              <a:rPr lang="en-US" b="0">
                <a:solidFill>
                  <a:srgbClr val="000000"/>
                </a:solidFill>
              </a:rPr>
              <a:pPr>
                <a:def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ctr" rtl="0" eaLnBrk="0" fontAlgn="base" hangingPunct="0">
        <a:spcBef>
          <a:spcPct val="0"/>
        </a:spcBef>
        <a:spcAft>
          <a:spcPct val="0"/>
        </a:spcAft>
        <a:defRPr sz="4400">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7.xml"/><Relationship Id="rId6" Type="http://schemas.openxmlformats.org/officeDocument/2006/relationships/slide" Target="slide15.xml"/><Relationship Id="rId7" Type="http://schemas.openxmlformats.org/officeDocument/2006/relationships/slide" Target="slide25.xml"/><Relationship Id="rId8" Type="http://schemas.openxmlformats.org/officeDocument/2006/relationships/slide" Target="slide26.xml"/><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Designing Classes</a:t>
            </a:r>
            <a:endParaRPr lang="en-US" sz="3600" dirty="0">
              <a:solidFill>
                <a:srgbClr val="000000"/>
              </a:solidFill>
            </a:endParaRPr>
          </a:p>
        </p:txBody>
      </p:sp>
      <p:sp>
        <p:nvSpPr>
          <p:cNvPr id="4" name="Rectangle 22"/>
          <p:cNvSpPr>
            <a:spLocks noChangeArrowheads="1"/>
          </p:cNvSpPr>
          <p:nvPr/>
        </p:nvSpPr>
        <p:spPr bwMode="auto">
          <a:xfrm>
            <a:off x="1671638" y="573088"/>
            <a:ext cx="1400261"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6</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246221"/>
          </a:xfrm>
          <a:prstGeom prst="rect">
            <a:avLst/>
          </a:prstGeom>
          <a:noFill/>
          <a:ln w="9525">
            <a:noFill/>
            <a:miter lim="800000"/>
            <a:headEnd/>
            <a:tailEnd/>
          </a:ln>
          <a:effectLst/>
        </p:spPr>
        <p:txBody>
          <a:bodyPr wrap="square">
            <a:prstTxWarp prst="textNoShape">
              <a:avLst/>
            </a:prstTxWarp>
            <a:spAutoFit/>
          </a:bodyPr>
          <a:lstStyle/>
          <a:p>
            <a:pPr algn="ctr"/>
            <a:r>
              <a:rPr lang="en-US" sz="1000" b="0" i="1" dirty="0" smtClean="0"/>
              <a:t>You don’t understand.  I </a:t>
            </a:r>
            <a:r>
              <a:rPr lang="en-US" sz="1000" b="0" i="1" dirty="0" err="1" smtClean="0"/>
              <a:t>coulda</a:t>
            </a:r>
            <a:r>
              <a:rPr lang="en-US" sz="1000" b="0" i="1" dirty="0" smtClean="0"/>
              <a:t> had class. . . .</a:t>
            </a:r>
            <a:endParaRPr lang="en-US" sz="1000" b="0" i="1" dirty="0">
              <a:solidFill>
                <a:srgbClr val="000000"/>
              </a:solidFill>
            </a:endParaRPr>
          </a:p>
        </p:txBody>
      </p:sp>
      <p:sp>
        <p:nvSpPr>
          <p:cNvPr id="7" name="Rectangle 25"/>
          <p:cNvSpPr>
            <a:spLocks noChangeArrowheads="1"/>
          </p:cNvSpPr>
          <p:nvPr/>
        </p:nvSpPr>
        <p:spPr bwMode="auto">
          <a:xfrm>
            <a:off x="4648200" y="1880810"/>
            <a:ext cx="1957388" cy="400110"/>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Marlon Brando’s character in </a:t>
            </a:r>
            <a:r>
              <a:rPr lang="en-US" sz="1000" b="0" i="1" dirty="0" smtClean="0"/>
              <a:t>On the Waterfront,</a:t>
            </a:r>
            <a:r>
              <a:rPr lang="en-US" sz="1000" b="0" dirty="0" smtClean="0"/>
              <a:t> 1954</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6.1  Representing points</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6.2  Operator overloading</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6.3  Rational numbers</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6.4  Designing a token scanner class</a:t>
            </a:r>
            <a:endParaRPr lang="en-US" sz="2400" b="0" u="sng" dirty="0">
              <a:solidFill>
                <a:srgbClr val="3333CC"/>
              </a:solidFill>
            </a:endParaRP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6.5  Encapsulating programs as classes</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262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2627" name="Text Box 3"/>
          <p:cNvSpPr txBox="1">
            <a:spLocks noChangeArrowheads="1"/>
          </p:cNvSpPr>
          <p:nvPr/>
        </p:nvSpPr>
        <p:spPr bwMode="auto">
          <a:xfrm>
            <a:off x="373063" y="1193800"/>
            <a:ext cx="8440737" cy="3785652"/>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point.h</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interface exports the Point class, which represents a point</a:t>
            </a:r>
          </a:p>
          <a:p>
            <a:r>
              <a:rPr lang="en-US" sz="1600" dirty="0" smtClean="0">
                <a:solidFill>
                  <a:srgbClr val="0000FF"/>
                </a:solidFill>
                <a:latin typeface="Courier New" charset="0"/>
              </a:rPr>
              <a:t> * on a two-dimensional integer grid.</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a:t>
            </a:r>
            <a:r>
              <a:rPr lang="en-US" sz="1600" dirty="0" err="1" smtClean="0">
                <a:solidFill>
                  <a:srgbClr val="000000"/>
                </a:solidFill>
                <a:latin typeface="Courier New" charset="0"/>
              </a:rPr>
              <a:t>ifndef</a:t>
            </a:r>
            <a:r>
              <a:rPr lang="en-US" sz="1600" dirty="0" smtClean="0">
                <a:solidFill>
                  <a:srgbClr val="000000"/>
                </a:solidFill>
                <a:latin typeface="Courier New" charset="0"/>
              </a:rPr>
              <a:t> _</a:t>
            </a:r>
            <a:r>
              <a:rPr lang="en-US" sz="1600" dirty="0" err="1" smtClean="0">
                <a:solidFill>
                  <a:srgbClr val="000000"/>
                </a:solidFill>
                <a:latin typeface="Courier New" charset="0"/>
              </a:rPr>
              <a:t>point_h</a:t>
            </a:r>
            <a:endParaRPr lang="en-US" sz="1600" dirty="0" smtClean="0">
              <a:solidFill>
                <a:srgbClr val="000000"/>
              </a:solidFill>
              <a:latin typeface="Courier New" charset="0"/>
            </a:endParaRPr>
          </a:p>
          <a:p>
            <a:r>
              <a:rPr lang="en-US" sz="1600" dirty="0" smtClean="0">
                <a:solidFill>
                  <a:srgbClr val="000000"/>
                </a:solidFill>
                <a:latin typeface="Courier New" charset="0"/>
              </a:rPr>
              <a:t>#define _</a:t>
            </a:r>
            <a:r>
              <a:rPr lang="en-US" sz="1600" dirty="0" err="1" smtClean="0">
                <a:solidFill>
                  <a:srgbClr val="000000"/>
                </a:solidFill>
                <a:latin typeface="Courier New" charset="0"/>
              </a:rPr>
              <a:t>point_h</a:t>
            </a:r>
            <a:endParaRPr lang="en-US" sz="1600" dirty="0" smtClean="0">
              <a:solidFill>
                <a:srgbClr val="000000"/>
              </a:solidFill>
              <a:latin typeface="Courier New" charset="0"/>
            </a:endParaRPr>
          </a:p>
          <a:p>
            <a:endParaRPr lang="en-US" sz="1600" dirty="0" smtClean="0">
              <a:solidFill>
                <a:srgbClr val="000000"/>
              </a:solidFill>
              <a:latin typeface="Courier New" charset="0"/>
            </a:endParaRPr>
          </a:p>
          <a:p>
            <a:r>
              <a:rPr lang="en-US" sz="1600" dirty="0" smtClean="0">
                <a:solidFill>
                  <a:srgbClr val="000000"/>
                </a:solidFill>
                <a:latin typeface="Courier New" charset="0"/>
              </a:rPr>
              <a:t>#include &lt;string&gt;</a:t>
            </a:r>
          </a:p>
          <a:p>
            <a:endParaRPr lang="en-US" sz="1600" dirty="0" smtClean="0">
              <a:solidFill>
                <a:srgbClr val="000000"/>
              </a:solidFill>
              <a:latin typeface="Courier New" charset="0"/>
            </a:endParaRPr>
          </a:p>
          <a:p>
            <a:r>
              <a:rPr lang="en-US" sz="1600" dirty="0" smtClean="0">
                <a:solidFill>
                  <a:srgbClr val="000000"/>
                </a:solidFill>
                <a:latin typeface="Courier New" charset="0"/>
              </a:rPr>
              <a:t>class Point {</a:t>
            </a:r>
          </a:p>
          <a:p>
            <a:endParaRPr lang="en-US" sz="1600" dirty="0" smtClean="0">
              <a:solidFill>
                <a:srgbClr val="000000"/>
              </a:solidFill>
              <a:latin typeface="Courier New" charset="0"/>
            </a:endParaRPr>
          </a:p>
          <a:p>
            <a:r>
              <a:rPr lang="en-US" sz="1600" dirty="0" smtClean="0">
                <a:solidFill>
                  <a:srgbClr val="000000"/>
                </a:solidFill>
                <a:latin typeface="Courier New" charset="0"/>
              </a:rPr>
              <a:t>public:</a:t>
            </a:r>
            <a:endParaRPr lang="en-US" sz="1600" dirty="0">
              <a:solidFill>
                <a:srgbClr val="000000"/>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92262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2630" name="Text Box 6"/>
            <p:cNvSpPr txBox="1">
              <a:spLocks noChangeArrowheads="1"/>
            </p:cNvSpPr>
            <p:nvPr/>
          </p:nvSpPr>
          <p:spPr bwMode="auto">
            <a:xfrm>
              <a:off x="251" y="752"/>
              <a:ext cx="5261" cy="1919"/>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Constructor: Point</a:t>
              </a:r>
            </a:p>
            <a:p>
              <a:r>
                <a:rPr lang="en-US" sz="1600" dirty="0" smtClean="0">
                  <a:solidFill>
                    <a:srgbClr val="0000FF"/>
                  </a:solidFill>
                  <a:latin typeface="Courier New" charset="0"/>
                </a:rPr>
                <a:t> * Usage: Point origin;</a:t>
              </a:r>
            </a:p>
            <a:p>
              <a:r>
                <a:rPr lang="en-US" sz="1600" dirty="0" smtClean="0">
                  <a:solidFill>
                    <a:srgbClr val="0000FF"/>
                  </a:solidFill>
                  <a:latin typeface="Courier New" charset="0"/>
                </a:rPr>
                <a:t> *        Point </a:t>
              </a:r>
              <a:r>
                <a:rPr lang="en-US" sz="1600" dirty="0" err="1" smtClean="0">
                  <a:solidFill>
                    <a:srgbClr val="0000FF"/>
                  </a:solidFill>
                  <a:latin typeface="Courier New" charset="0"/>
                </a:rPr>
                <a:t>pt(xc</a:t>
              </a:r>
              <a:r>
                <a:rPr lang="en-US" sz="1600" dirty="0" smtClean="0">
                  <a:solidFill>
                    <a:srgbClr val="0000FF"/>
                  </a:solidFill>
                  <a:latin typeface="Courier New" charset="0"/>
                </a:rPr>
                <a:t>, </a:t>
              </a:r>
              <a:r>
                <a:rPr lang="en-US" sz="1600" dirty="0" err="1" smtClean="0">
                  <a:solidFill>
                    <a:srgbClr val="0000FF"/>
                  </a:solidFill>
                  <a:latin typeface="Courier New" charset="0"/>
                </a:rPr>
                <a:t>yc</a:t>
              </a:r>
              <a:r>
                <a:rPr lang="en-US" sz="1600" dirty="0" smtClean="0">
                  <a:solidFill>
                    <a:srgbClr val="0000FF"/>
                  </a:solidFill>
                  <a:latin typeface="Courier New" charset="0"/>
                </a:rPr>
                <a:t>);</a:t>
              </a:r>
            </a:p>
            <a:p>
              <a:r>
                <a:rPr lang="en-US" sz="1600" dirty="0" smtClean="0">
                  <a:solidFill>
                    <a:srgbClr val="0000FF"/>
                  </a:solidFill>
                  <a:latin typeface="Courier New" charset="0"/>
                </a:rPr>
                <a:t> * ------------------------</a:t>
              </a:r>
            </a:p>
            <a:p>
              <a:r>
                <a:rPr lang="en-US" sz="1600" dirty="0" smtClean="0">
                  <a:solidFill>
                    <a:srgbClr val="0000FF"/>
                  </a:solidFill>
                  <a:latin typeface="Courier New" charset="0"/>
                </a:rPr>
                <a:t> * Creates a Point object.  The default constructor sets the</a:t>
              </a:r>
            </a:p>
            <a:p>
              <a:r>
                <a:rPr lang="en-US" sz="1600" dirty="0" smtClean="0">
                  <a:solidFill>
                    <a:srgbClr val="0000FF"/>
                  </a:solidFill>
                  <a:latin typeface="Courier New" charset="0"/>
                </a:rPr>
                <a:t> * coordinates to 0; the second form sets the coordinates to</a:t>
              </a:r>
            </a:p>
            <a:p>
              <a:r>
                <a:rPr lang="en-US" sz="1600" dirty="0" smtClean="0">
                  <a:solidFill>
                    <a:srgbClr val="0000FF"/>
                  </a:solidFill>
                  <a:latin typeface="Courier New" charset="0"/>
                </a:rPr>
                <a:t> * </a:t>
              </a:r>
              <a:r>
                <a:rPr lang="en-US" sz="1600" dirty="0" err="1" smtClean="0">
                  <a:solidFill>
                    <a:srgbClr val="0000FF"/>
                  </a:solidFill>
                  <a:latin typeface="Courier New" charset="0"/>
                </a:rPr>
                <a:t>xc</a:t>
              </a:r>
              <a:r>
                <a:rPr lang="en-US" sz="1600" dirty="0" smtClean="0">
                  <a:solidFill>
                    <a:srgbClr val="0000FF"/>
                  </a:solidFill>
                  <a:latin typeface="Courier New" charset="0"/>
                </a:rPr>
                <a:t> and </a:t>
              </a:r>
              <a:r>
                <a:rPr lang="en-US" sz="1600" dirty="0" err="1" smtClean="0">
                  <a:solidFill>
                    <a:srgbClr val="0000FF"/>
                  </a:solidFill>
                  <a:latin typeface="Courier New" charset="0"/>
                </a:rPr>
                <a:t>yc</a:t>
              </a:r>
              <a:r>
                <a:rPr lang="en-US" sz="1600" dirty="0" smtClean="0">
                  <a:solidFill>
                    <a:srgbClr val="0000FF"/>
                  </a:solidFill>
                  <a:latin typeface="Courier New" charset="0"/>
                </a:rPr>
                <a:t>.</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   Point();</a:t>
              </a:r>
            </a:p>
            <a:p>
              <a:r>
                <a:rPr lang="en-US" sz="1600" dirty="0" smtClean="0">
                  <a:solidFill>
                    <a:srgbClr val="000000"/>
                  </a:solidFill>
                  <a:latin typeface="Courier New" charset="0"/>
                </a:rPr>
                <a:t>   </a:t>
              </a:r>
              <a:r>
                <a:rPr lang="en-US" sz="1600" dirty="0" err="1" smtClean="0">
                  <a:solidFill>
                    <a:srgbClr val="000000"/>
                  </a:solidFill>
                  <a:latin typeface="Courier New" charset="0"/>
                </a:rPr>
                <a:t>Point(int</a:t>
              </a:r>
              <a:r>
                <a:rPr lang="en-US" sz="1600" dirty="0" smtClean="0">
                  <a:solidFill>
                    <a:srgbClr val="000000"/>
                  </a:solidFill>
                  <a:latin typeface="Courier New" charset="0"/>
                </a:rPr>
                <a:t> </a:t>
              </a:r>
              <a:r>
                <a:rPr lang="en-US" sz="1600" dirty="0" err="1" smtClean="0">
                  <a:solidFill>
                    <a:srgbClr val="000000"/>
                  </a:solidFill>
                  <a:latin typeface="Courier New" charset="0"/>
                </a:rPr>
                <a:t>xc</a:t>
              </a:r>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yc</a:t>
              </a:r>
              <a:r>
                <a:rPr lang="en-US" sz="1600" dirty="0" smtClean="0">
                  <a:solidFill>
                    <a:srgbClr val="000000"/>
                  </a:solidFill>
                  <a:latin typeface="Courier New" charset="0"/>
                </a:rPr>
                <a:t>);</a:t>
              </a:r>
              <a:endParaRPr lang="en-US" sz="1600" dirty="0">
                <a:solidFill>
                  <a:srgbClr val="000000"/>
                </a:solidFill>
                <a:latin typeface="Courier New" charset="0"/>
              </a:endParaRPr>
            </a:p>
          </p:txBody>
        </p:sp>
      </p:grpSp>
      <p:sp>
        <p:nvSpPr>
          <p:cNvPr id="92263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263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263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point.h</a:t>
            </a:r>
            <a:r>
              <a:rPr lang="en-US" sz="4000" dirty="0">
                <a:solidFill>
                  <a:srgbClr val="FF0000"/>
                </a:solidFill>
              </a:rPr>
              <a:t> Interface</a:t>
            </a:r>
          </a:p>
        </p:txBody>
      </p:sp>
      <p:sp>
        <p:nvSpPr>
          <p:cNvPr id="92263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2627"/>
                                        </p:tgtEl>
                                        <p:attrNameLst>
                                          <p:attrName>ppt_x</p:attrName>
                                        </p:attrNameLst>
                                      </p:cBhvr>
                                      <p:tavLst>
                                        <p:tav tm="0">
                                          <p:val>
                                            <p:strVal val="ppt_x"/>
                                          </p:val>
                                        </p:tav>
                                        <p:tav tm="100000">
                                          <p:val>
                                            <p:strVal val="ppt_x"/>
                                          </p:val>
                                        </p:tav>
                                      </p:tavLst>
                                    </p:anim>
                                    <p:anim calcmode="lin" valueType="num">
                                      <p:cBhvr additive="base">
                                        <p:cTn id="7" dur="1000"/>
                                        <p:tgtEl>
                                          <p:spTgt spid="922627"/>
                                        </p:tgtEl>
                                        <p:attrNameLst>
                                          <p:attrName>ppt_y</p:attrName>
                                        </p:attrNameLst>
                                      </p:cBhvr>
                                      <p:tavLst>
                                        <p:tav tm="0">
                                          <p:val>
                                            <p:strVal val="ppt_y"/>
                                          </p:val>
                                        </p:tav>
                                        <p:tav tm="100000">
                                          <p:val>
                                            <p:strVal val="0-ppt_h/2"/>
                                          </p:val>
                                        </p:tav>
                                      </p:tavLst>
                                    </p:anim>
                                    <p:set>
                                      <p:cBhvr>
                                        <p:cTn id="8" dur="1" fill="hold">
                                          <p:stCondLst>
                                            <p:cond delay="999"/>
                                          </p:stCondLst>
                                        </p:cTn>
                                        <p:tgtEl>
                                          <p:spTgt spid="92262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627"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67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6723" name="Text Box 3"/>
          <p:cNvSpPr txBox="1">
            <a:spLocks noChangeArrowheads="1"/>
          </p:cNvSpPr>
          <p:nvPr/>
        </p:nvSpPr>
        <p:spPr bwMode="auto">
          <a:xfrm>
            <a:off x="373063" y="1193800"/>
            <a:ext cx="8440737" cy="3046988"/>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Constructor: Point</a:t>
            </a:r>
          </a:p>
          <a:p>
            <a:r>
              <a:rPr lang="en-US" sz="1600" dirty="0" smtClean="0">
                <a:solidFill>
                  <a:srgbClr val="0000FF"/>
                </a:solidFill>
                <a:latin typeface="Courier New" charset="0"/>
              </a:rPr>
              <a:t> * Usage: Point origin;</a:t>
            </a:r>
          </a:p>
          <a:p>
            <a:r>
              <a:rPr lang="en-US" sz="1600" dirty="0" smtClean="0">
                <a:solidFill>
                  <a:srgbClr val="0000FF"/>
                </a:solidFill>
                <a:latin typeface="Courier New" charset="0"/>
              </a:rPr>
              <a:t> *        Point </a:t>
            </a:r>
            <a:r>
              <a:rPr lang="en-US" sz="1600" dirty="0" err="1" smtClean="0">
                <a:solidFill>
                  <a:srgbClr val="0000FF"/>
                </a:solidFill>
                <a:latin typeface="Courier New" charset="0"/>
              </a:rPr>
              <a:t>pt(xc</a:t>
            </a:r>
            <a:r>
              <a:rPr lang="en-US" sz="1600" dirty="0" smtClean="0">
                <a:solidFill>
                  <a:srgbClr val="0000FF"/>
                </a:solidFill>
                <a:latin typeface="Courier New" charset="0"/>
              </a:rPr>
              <a:t>, </a:t>
            </a:r>
            <a:r>
              <a:rPr lang="en-US" sz="1600" dirty="0" err="1" smtClean="0">
                <a:solidFill>
                  <a:srgbClr val="0000FF"/>
                </a:solidFill>
                <a:latin typeface="Courier New" charset="0"/>
              </a:rPr>
              <a:t>yc</a:t>
            </a:r>
            <a:r>
              <a:rPr lang="en-US" sz="1600" dirty="0" smtClean="0">
                <a:solidFill>
                  <a:srgbClr val="0000FF"/>
                </a:solidFill>
                <a:latin typeface="Courier New" charset="0"/>
              </a:rPr>
              <a:t>);</a:t>
            </a:r>
          </a:p>
          <a:p>
            <a:r>
              <a:rPr lang="en-US" sz="1600" dirty="0" smtClean="0">
                <a:solidFill>
                  <a:srgbClr val="0000FF"/>
                </a:solidFill>
                <a:latin typeface="Courier New" charset="0"/>
              </a:rPr>
              <a:t> * ------------------------</a:t>
            </a:r>
          </a:p>
          <a:p>
            <a:r>
              <a:rPr lang="en-US" sz="1600" dirty="0" smtClean="0">
                <a:solidFill>
                  <a:srgbClr val="0000FF"/>
                </a:solidFill>
                <a:latin typeface="Courier New" charset="0"/>
              </a:rPr>
              <a:t> * Creates a Point object.  The default constructor sets the</a:t>
            </a:r>
          </a:p>
          <a:p>
            <a:r>
              <a:rPr lang="en-US" sz="1600" dirty="0" smtClean="0">
                <a:solidFill>
                  <a:srgbClr val="0000FF"/>
                </a:solidFill>
                <a:latin typeface="Courier New" charset="0"/>
              </a:rPr>
              <a:t> * coordinates to 0; the second form sets the coordinates to</a:t>
            </a:r>
          </a:p>
          <a:p>
            <a:r>
              <a:rPr lang="en-US" sz="1600" dirty="0" smtClean="0">
                <a:solidFill>
                  <a:srgbClr val="0000FF"/>
                </a:solidFill>
                <a:latin typeface="Courier New" charset="0"/>
              </a:rPr>
              <a:t> * </a:t>
            </a:r>
            <a:r>
              <a:rPr lang="en-US" sz="1600" dirty="0" err="1" smtClean="0">
                <a:solidFill>
                  <a:srgbClr val="0000FF"/>
                </a:solidFill>
                <a:latin typeface="Courier New" charset="0"/>
              </a:rPr>
              <a:t>xc</a:t>
            </a:r>
            <a:r>
              <a:rPr lang="en-US" sz="1600" dirty="0" smtClean="0">
                <a:solidFill>
                  <a:srgbClr val="0000FF"/>
                </a:solidFill>
                <a:latin typeface="Courier New" charset="0"/>
              </a:rPr>
              <a:t> and </a:t>
            </a:r>
            <a:r>
              <a:rPr lang="en-US" sz="1600" dirty="0" err="1" smtClean="0">
                <a:solidFill>
                  <a:srgbClr val="0000FF"/>
                </a:solidFill>
                <a:latin typeface="Courier New" charset="0"/>
              </a:rPr>
              <a:t>yc</a:t>
            </a:r>
            <a:r>
              <a:rPr lang="en-US" sz="1600" dirty="0" smtClean="0">
                <a:solidFill>
                  <a:srgbClr val="0000FF"/>
                </a:solidFill>
                <a:latin typeface="Courier New" charset="0"/>
              </a:rPr>
              <a:t>.</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   Point();</a:t>
            </a:r>
          </a:p>
          <a:p>
            <a:r>
              <a:rPr lang="en-US" sz="1600" dirty="0" smtClean="0">
                <a:solidFill>
                  <a:srgbClr val="000000"/>
                </a:solidFill>
                <a:latin typeface="Courier New" charset="0"/>
              </a:rPr>
              <a:t>   </a:t>
            </a:r>
            <a:r>
              <a:rPr lang="en-US" sz="1600" dirty="0" err="1" smtClean="0">
                <a:solidFill>
                  <a:srgbClr val="000000"/>
                </a:solidFill>
                <a:latin typeface="Courier New" charset="0"/>
              </a:rPr>
              <a:t>Point(int</a:t>
            </a:r>
            <a:r>
              <a:rPr lang="en-US" sz="1600" dirty="0" smtClean="0">
                <a:solidFill>
                  <a:srgbClr val="000000"/>
                </a:solidFill>
                <a:latin typeface="Courier New" charset="0"/>
              </a:rPr>
              <a:t> </a:t>
            </a:r>
            <a:r>
              <a:rPr lang="en-US" sz="1600" dirty="0" err="1" smtClean="0">
                <a:solidFill>
                  <a:srgbClr val="000000"/>
                </a:solidFill>
                <a:latin typeface="Courier New" charset="0"/>
              </a:rPr>
              <a:t>xc</a:t>
            </a:r>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yc</a:t>
            </a:r>
            <a:r>
              <a:rPr lang="en-US" sz="1600" dirty="0" smtClean="0">
                <a:solidFill>
                  <a:srgbClr val="000000"/>
                </a:solidFill>
                <a:latin typeface="Courier New" charset="0"/>
              </a:rPr>
              <a:t>);</a:t>
            </a:r>
            <a:endParaRPr lang="en-US" sz="1600" dirty="0">
              <a:solidFill>
                <a:srgbClr val="000000"/>
              </a:solidFill>
              <a:latin typeface="Courier New" charset="0"/>
            </a:endParaRPr>
          </a:p>
        </p:txBody>
      </p:sp>
      <p:grpSp>
        <p:nvGrpSpPr>
          <p:cNvPr id="2" name="Group 4"/>
          <p:cNvGrpSpPr>
            <a:grpSpLocks/>
          </p:cNvGrpSpPr>
          <p:nvPr/>
        </p:nvGrpSpPr>
        <p:grpSpPr bwMode="auto">
          <a:xfrm>
            <a:off x="355600" y="1143000"/>
            <a:ext cx="8559067" cy="5257800"/>
            <a:chOff x="240" y="720"/>
            <a:chExt cx="5320" cy="3312"/>
          </a:xfrm>
        </p:grpSpPr>
        <p:sp>
          <p:nvSpPr>
            <p:cNvPr id="9267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6" name="Text Box 6"/>
            <p:cNvSpPr txBox="1">
              <a:spLocks noChangeArrowheads="1"/>
            </p:cNvSpPr>
            <p:nvPr/>
          </p:nvSpPr>
          <p:spPr bwMode="auto">
            <a:xfrm>
              <a:off x="251" y="752"/>
              <a:ext cx="5309" cy="3005"/>
            </a:xfrm>
            <a:prstGeom prst="rect">
              <a:avLst/>
            </a:prstGeom>
            <a:noFill/>
            <a:ln w="9525">
              <a:noFill/>
              <a:miter lim="800000"/>
              <a:headEnd/>
              <a:tailEnd/>
            </a:ln>
            <a:effectLst/>
          </p:spPr>
          <p:txBody>
            <a:bodyPr wrap="square">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Methods: </a:t>
              </a:r>
              <a:r>
                <a:rPr lang="en-US" sz="1600" dirty="0" err="1" smtClean="0">
                  <a:solidFill>
                    <a:srgbClr val="0000FF"/>
                  </a:solidFill>
                  <a:latin typeface="Courier New" charset="0"/>
                </a:rPr>
                <a:t>getX</a:t>
              </a:r>
              <a:r>
                <a:rPr lang="en-US" sz="1600" dirty="0" smtClean="0">
                  <a:solidFill>
                    <a:srgbClr val="0000FF"/>
                  </a:solidFill>
                  <a:latin typeface="Courier New" charset="0"/>
                </a:rPr>
                <a:t>, </a:t>
              </a:r>
              <a:r>
                <a:rPr lang="en-US" sz="1600" dirty="0" err="1" smtClean="0">
                  <a:solidFill>
                    <a:srgbClr val="0000FF"/>
                  </a:solidFill>
                  <a:latin typeface="Courier New" charset="0"/>
                </a:rPr>
                <a:t>getY</a:t>
              </a:r>
              <a:endParaRPr lang="en-US" sz="1600" dirty="0" smtClean="0">
                <a:solidFill>
                  <a:srgbClr val="0000FF"/>
                </a:solidFill>
                <a:latin typeface="Courier New" charset="0"/>
              </a:endParaRPr>
            </a:p>
            <a:p>
              <a:r>
                <a:rPr lang="en-US" sz="1600" dirty="0" smtClean="0">
                  <a:solidFill>
                    <a:srgbClr val="0000FF"/>
                  </a:solidFill>
                  <a:latin typeface="Courier New" charset="0"/>
                </a:rPr>
                <a:t> * Usage: </a:t>
              </a:r>
              <a:r>
                <a:rPr lang="en-US" sz="1600" dirty="0" err="1" smtClean="0">
                  <a:solidFill>
                    <a:srgbClr val="0000FF"/>
                  </a:solidFill>
                  <a:latin typeface="Courier New" charset="0"/>
                </a:rPr>
                <a:t>int</a:t>
              </a:r>
              <a:r>
                <a:rPr lang="en-US" sz="1600" dirty="0" smtClean="0">
                  <a:solidFill>
                    <a:srgbClr val="0000FF"/>
                  </a:solidFill>
                  <a:latin typeface="Courier New" charset="0"/>
                </a:rPr>
                <a:t> </a:t>
              </a:r>
              <a:r>
                <a:rPr lang="en-US" sz="1600" dirty="0" err="1" smtClean="0">
                  <a:solidFill>
                    <a:srgbClr val="0000FF"/>
                  </a:solidFill>
                  <a:latin typeface="Courier New" charset="0"/>
                </a:rPr>
                <a:t>x</a:t>
              </a:r>
              <a:r>
                <a:rPr lang="en-US" sz="1600" dirty="0" smtClean="0">
                  <a:solidFill>
                    <a:srgbClr val="0000FF"/>
                  </a:solidFill>
                  <a:latin typeface="Courier New" charset="0"/>
                </a:rPr>
                <a:t> = </a:t>
              </a:r>
              <a:r>
                <a:rPr lang="en-US" sz="1600" dirty="0" err="1" smtClean="0">
                  <a:solidFill>
                    <a:srgbClr val="0000FF"/>
                  </a:solidFill>
                  <a:latin typeface="Courier New" charset="0"/>
                </a:rPr>
                <a:t>pt.getX</a:t>
              </a:r>
              <a:r>
                <a:rPr lang="en-US" sz="1600" dirty="0" smtClean="0">
                  <a:solidFill>
                    <a:srgbClr val="0000FF"/>
                  </a:solidFill>
                  <a:latin typeface="Courier New" charset="0"/>
                </a:rPr>
                <a:t>();</a:t>
              </a:r>
            </a:p>
            <a:p>
              <a:r>
                <a:rPr lang="en-US" sz="1600" dirty="0" smtClean="0">
                  <a:solidFill>
                    <a:srgbClr val="0000FF"/>
                  </a:solidFill>
                  <a:latin typeface="Courier New" charset="0"/>
                </a:rPr>
                <a:t> *        </a:t>
              </a:r>
              <a:r>
                <a:rPr lang="en-US" sz="1600" dirty="0" err="1" smtClean="0">
                  <a:solidFill>
                    <a:srgbClr val="0000FF"/>
                  </a:solidFill>
                  <a:latin typeface="Courier New" charset="0"/>
                </a:rPr>
                <a:t>int</a:t>
              </a:r>
              <a:r>
                <a:rPr lang="en-US" sz="1600" dirty="0" smtClean="0">
                  <a:solidFill>
                    <a:srgbClr val="0000FF"/>
                  </a:solidFill>
                  <a:latin typeface="Courier New" charset="0"/>
                </a:rPr>
                <a:t> </a:t>
              </a:r>
              <a:r>
                <a:rPr lang="en-US" sz="1600" dirty="0" err="1" smtClean="0">
                  <a:solidFill>
                    <a:srgbClr val="0000FF"/>
                  </a:solidFill>
                  <a:latin typeface="Courier New" charset="0"/>
                </a:rPr>
                <a:t>y</a:t>
              </a:r>
              <a:r>
                <a:rPr lang="en-US" sz="1600" dirty="0" smtClean="0">
                  <a:solidFill>
                    <a:srgbClr val="0000FF"/>
                  </a:solidFill>
                  <a:latin typeface="Courier New" charset="0"/>
                </a:rPr>
                <a:t> = </a:t>
              </a:r>
              <a:r>
                <a:rPr lang="en-US" sz="1600" dirty="0" err="1" smtClean="0">
                  <a:solidFill>
                    <a:srgbClr val="0000FF"/>
                  </a:solidFill>
                  <a:latin typeface="Courier New" charset="0"/>
                </a:rPr>
                <a:t>pt.getY</a:t>
              </a:r>
              <a:r>
                <a:rPr lang="en-US" sz="1600" dirty="0" smtClean="0">
                  <a:solidFill>
                    <a:srgbClr val="0000FF"/>
                  </a:solidFill>
                  <a:latin typeface="Courier New" charset="0"/>
                </a:rPr>
                <a:t>();</a:t>
              </a:r>
            </a:p>
            <a:p>
              <a:r>
                <a:rPr lang="en-US" sz="1600" dirty="0" smtClean="0">
                  <a:solidFill>
                    <a:srgbClr val="0000FF"/>
                  </a:solidFill>
                  <a:latin typeface="Courier New" charset="0"/>
                </a:rPr>
                <a:t> * -------------------------</a:t>
              </a:r>
            </a:p>
            <a:p>
              <a:r>
                <a:rPr lang="en-US" sz="1600" dirty="0" smtClean="0">
                  <a:solidFill>
                    <a:srgbClr val="0000FF"/>
                  </a:solidFill>
                  <a:latin typeface="Courier New" charset="0"/>
                </a:rPr>
                <a:t> * These methods returns the </a:t>
              </a:r>
              <a:r>
                <a:rPr lang="en-US" sz="1600" dirty="0" err="1" smtClean="0">
                  <a:solidFill>
                    <a:srgbClr val="0000FF"/>
                  </a:solidFill>
                  <a:latin typeface="Courier New" charset="0"/>
                </a:rPr>
                <a:t>x</a:t>
              </a:r>
              <a:r>
                <a:rPr lang="en-US" sz="1600" dirty="0" smtClean="0">
                  <a:solidFill>
                    <a:srgbClr val="0000FF"/>
                  </a:solidFill>
                  <a:latin typeface="Courier New" charset="0"/>
                </a:rPr>
                <a:t> and </a:t>
              </a:r>
              <a:r>
                <a:rPr lang="en-US" sz="1600" dirty="0" err="1" smtClean="0">
                  <a:solidFill>
                    <a:srgbClr val="0000FF"/>
                  </a:solidFill>
                  <a:latin typeface="Courier New" charset="0"/>
                </a:rPr>
                <a:t>y</a:t>
              </a:r>
              <a:r>
                <a:rPr lang="en-US" sz="1600" dirty="0" smtClean="0">
                  <a:solidFill>
                    <a:srgbClr val="0000FF"/>
                  </a:solidFill>
                  <a:latin typeface="Courier New" charset="0"/>
                </a:rPr>
                <a:t> coordinates of the point.</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getX</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getY</a:t>
              </a:r>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Method: </a:t>
              </a:r>
              <a:r>
                <a:rPr lang="en-US" sz="1600" dirty="0" err="1" smtClean="0">
                  <a:solidFill>
                    <a:srgbClr val="0000FF"/>
                  </a:solidFill>
                  <a:latin typeface="Courier New" charset="0"/>
                </a:rPr>
                <a:t>toString</a:t>
              </a:r>
              <a:endParaRPr lang="en-US" sz="1600" dirty="0" smtClean="0">
                <a:solidFill>
                  <a:srgbClr val="0000FF"/>
                </a:solidFill>
                <a:latin typeface="Courier New" charset="0"/>
              </a:endParaRPr>
            </a:p>
            <a:p>
              <a:r>
                <a:rPr lang="en-US" sz="1600" dirty="0" smtClean="0">
                  <a:solidFill>
                    <a:srgbClr val="0000FF"/>
                  </a:solidFill>
                  <a:latin typeface="Courier New" charset="0"/>
                </a:rPr>
                <a:t> * Usage: string </a:t>
              </a:r>
              <a:r>
                <a:rPr lang="en-US" sz="1600" dirty="0" err="1" smtClean="0">
                  <a:solidFill>
                    <a:srgbClr val="0000FF"/>
                  </a:solidFill>
                  <a:latin typeface="Courier New" charset="0"/>
                </a:rPr>
                <a:t>str</a:t>
              </a:r>
              <a:r>
                <a:rPr lang="en-US" sz="1600" dirty="0" smtClean="0">
                  <a:solidFill>
                    <a:srgbClr val="0000FF"/>
                  </a:solidFill>
                  <a:latin typeface="Courier New" charset="0"/>
                </a:rPr>
                <a:t> = </a:t>
              </a:r>
              <a:r>
                <a:rPr lang="en-US" sz="1600" dirty="0" err="1" smtClean="0">
                  <a:solidFill>
                    <a:srgbClr val="0000FF"/>
                  </a:solidFill>
                  <a:latin typeface="Courier New" charset="0"/>
                </a:rPr>
                <a:t>pt.toString</a:t>
              </a:r>
              <a:r>
                <a:rPr lang="en-US" sz="1600" dirty="0" smtClean="0">
                  <a:solidFill>
                    <a:srgbClr val="0000FF"/>
                  </a:solidFill>
                  <a:latin typeface="Courier New" charset="0"/>
                </a:rPr>
                <a:t>();</a:t>
              </a:r>
            </a:p>
            <a:p>
              <a:r>
                <a:rPr lang="en-US" sz="1600" dirty="0" smtClean="0">
                  <a:solidFill>
                    <a:srgbClr val="0000FF"/>
                  </a:solidFill>
                  <a:latin typeface="Courier New" charset="0"/>
                </a:rPr>
                <a:t> * ----------------------------------</a:t>
              </a:r>
            </a:p>
            <a:p>
              <a:r>
                <a:rPr lang="en-US" sz="1600" dirty="0" smtClean="0">
                  <a:solidFill>
                    <a:srgbClr val="0000FF"/>
                  </a:solidFill>
                  <a:latin typeface="Courier New" charset="0"/>
                </a:rPr>
                <a:t> * Returns a string representation of the Point in the form "(</a:t>
              </a:r>
              <a:r>
                <a:rPr lang="en-US" sz="1600" dirty="0" err="1" smtClean="0">
                  <a:solidFill>
                    <a:srgbClr val="0000FF"/>
                  </a:solidFill>
                  <a:latin typeface="Courier New" charset="0"/>
                </a:rPr>
                <a:t>x,y</a:t>
              </a:r>
              <a:r>
                <a:rPr lang="en-US" sz="1600" dirty="0" smtClean="0">
                  <a:solidFill>
                    <a:srgbClr val="0000FF"/>
                  </a:solidFill>
                  <a:latin typeface="Courier New" charset="0"/>
                </a:rPr>
                <a:t>)".</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   </a:t>
              </a:r>
              <a:r>
                <a:rPr lang="en-US" sz="1600" dirty="0" err="1" smtClean="0">
                  <a:solidFill>
                    <a:srgbClr val="000000"/>
                  </a:solidFill>
                  <a:latin typeface="Courier New" charset="0"/>
                </a:rPr>
                <a:t>std::string</a:t>
              </a:r>
              <a:r>
                <a:rPr lang="en-US" sz="1600" dirty="0" smtClean="0">
                  <a:solidFill>
                    <a:srgbClr val="000000"/>
                  </a:solidFill>
                  <a:latin typeface="Courier New" charset="0"/>
                </a:rPr>
                <a:t> </a:t>
              </a:r>
              <a:r>
                <a:rPr lang="en-US" sz="1600" dirty="0" err="1" smtClean="0">
                  <a:solidFill>
                    <a:srgbClr val="000000"/>
                  </a:solidFill>
                  <a:latin typeface="Courier New" charset="0"/>
                </a:rPr>
                <a:t>toString</a:t>
              </a:r>
              <a:r>
                <a:rPr lang="en-US" sz="1600" dirty="0" smtClean="0">
                  <a:solidFill>
                    <a:srgbClr val="000000"/>
                  </a:solidFill>
                  <a:latin typeface="Courier New" charset="0"/>
                </a:rPr>
                <a:t>();</a:t>
              </a:r>
              <a:endParaRPr lang="en-US" sz="1600" dirty="0">
                <a:solidFill>
                  <a:srgbClr val="000000"/>
                </a:solidFill>
                <a:latin typeface="Courier New" charset="0"/>
              </a:endParaRPr>
            </a:p>
          </p:txBody>
        </p:sp>
      </p:grpSp>
      <p:sp>
        <p:nvSpPr>
          <p:cNvPr id="9267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9"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point.h</a:t>
            </a:r>
            <a:r>
              <a:rPr lang="en-US" sz="4000" dirty="0">
                <a:solidFill>
                  <a:srgbClr val="FF0000"/>
                </a:solidFill>
              </a:rPr>
              <a:t> Interface</a:t>
            </a:r>
          </a:p>
        </p:txBody>
      </p:sp>
      <p:sp>
        <p:nvSpPr>
          <p:cNvPr id="9267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6723"/>
                                        </p:tgtEl>
                                        <p:attrNameLst>
                                          <p:attrName>ppt_x</p:attrName>
                                        </p:attrNameLst>
                                      </p:cBhvr>
                                      <p:tavLst>
                                        <p:tav tm="0">
                                          <p:val>
                                            <p:strVal val="ppt_x"/>
                                          </p:val>
                                        </p:tav>
                                        <p:tav tm="100000">
                                          <p:val>
                                            <p:strVal val="ppt_x"/>
                                          </p:val>
                                        </p:tav>
                                      </p:tavLst>
                                    </p:anim>
                                    <p:anim calcmode="lin" valueType="num">
                                      <p:cBhvr additive="base">
                                        <p:cTn id="7" dur="1000"/>
                                        <p:tgtEl>
                                          <p:spTgt spid="926723"/>
                                        </p:tgtEl>
                                        <p:attrNameLst>
                                          <p:attrName>ppt_y</p:attrName>
                                        </p:attrNameLst>
                                      </p:cBhvr>
                                      <p:tavLst>
                                        <p:tav tm="0">
                                          <p:val>
                                            <p:strVal val="ppt_y"/>
                                          </p:val>
                                        </p:tav>
                                        <p:tav tm="100000">
                                          <p:val>
                                            <p:strVal val="0-ppt_h/2"/>
                                          </p:val>
                                        </p:tav>
                                      </p:tavLst>
                                    </p:anim>
                                    <p:set>
                                      <p:cBhvr>
                                        <p:cTn id="8" dur="1" fill="hold">
                                          <p:stCondLst>
                                            <p:cond delay="999"/>
                                          </p:stCondLst>
                                        </p:cTn>
                                        <p:tgtEl>
                                          <p:spTgt spid="9267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723" grpId="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67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6723" name="Text Box 3"/>
          <p:cNvSpPr txBox="1">
            <a:spLocks noChangeArrowheads="1"/>
          </p:cNvSpPr>
          <p:nvPr/>
        </p:nvSpPr>
        <p:spPr bwMode="auto">
          <a:xfrm>
            <a:off x="373063" y="1193800"/>
            <a:ext cx="8542337" cy="4770537"/>
          </a:xfrm>
          <a:prstGeom prst="rect">
            <a:avLst/>
          </a:prstGeom>
          <a:noFill/>
          <a:ln w="9525">
            <a:noFill/>
            <a:miter lim="800000"/>
            <a:headEnd/>
            <a:tailEnd/>
          </a:ln>
          <a:effectLst/>
        </p:spPr>
        <p:txBody>
          <a:bodyPr wrap="square">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Methods: </a:t>
            </a:r>
            <a:r>
              <a:rPr lang="en-US" sz="1600" dirty="0" err="1" smtClean="0">
                <a:solidFill>
                  <a:srgbClr val="0000FF"/>
                </a:solidFill>
                <a:latin typeface="Courier New" charset="0"/>
              </a:rPr>
              <a:t>getX</a:t>
            </a:r>
            <a:r>
              <a:rPr lang="en-US" sz="1600" dirty="0" smtClean="0">
                <a:solidFill>
                  <a:srgbClr val="0000FF"/>
                </a:solidFill>
                <a:latin typeface="Courier New" charset="0"/>
              </a:rPr>
              <a:t>, </a:t>
            </a:r>
            <a:r>
              <a:rPr lang="en-US" sz="1600" dirty="0" err="1" smtClean="0">
                <a:solidFill>
                  <a:srgbClr val="0000FF"/>
                </a:solidFill>
                <a:latin typeface="Courier New" charset="0"/>
              </a:rPr>
              <a:t>getY</a:t>
            </a:r>
            <a:endParaRPr lang="en-US" sz="1600" dirty="0" smtClean="0">
              <a:solidFill>
                <a:srgbClr val="0000FF"/>
              </a:solidFill>
              <a:latin typeface="Courier New" charset="0"/>
            </a:endParaRPr>
          </a:p>
          <a:p>
            <a:r>
              <a:rPr lang="en-US" sz="1600" dirty="0" smtClean="0">
                <a:solidFill>
                  <a:srgbClr val="0000FF"/>
                </a:solidFill>
                <a:latin typeface="Courier New" charset="0"/>
              </a:rPr>
              <a:t> * Usage: </a:t>
            </a:r>
            <a:r>
              <a:rPr lang="en-US" sz="1600" dirty="0" err="1" smtClean="0">
                <a:solidFill>
                  <a:srgbClr val="0000FF"/>
                </a:solidFill>
                <a:latin typeface="Courier New" charset="0"/>
              </a:rPr>
              <a:t>int</a:t>
            </a:r>
            <a:r>
              <a:rPr lang="en-US" sz="1600" dirty="0" smtClean="0">
                <a:solidFill>
                  <a:srgbClr val="0000FF"/>
                </a:solidFill>
                <a:latin typeface="Courier New" charset="0"/>
              </a:rPr>
              <a:t> </a:t>
            </a:r>
            <a:r>
              <a:rPr lang="en-US" sz="1600" dirty="0" err="1" smtClean="0">
                <a:solidFill>
                  <a:srgbClr val="0000FF"/>
                </a:solidFill>
                <a:latin typeface="Courier New" charset="0"/>
              </a:rPr>
              <a:t>x</a:t>
            </a:r>
            <a:r>
              <a:rPr lang="en-US" sz="1600" dirty="0" smtClean="0">
                <a:solidFill>
                  <a:srgbClr val="0000FF"/>
                </a:solidFill>
                <a:latin typeface="Courier New" charset="0"/>
              </a:rPr>
              <a:t> = </a:t>
            </a:r>
            <a:r>
              <a:rPr lang="en-US" sz="1600" dirty="0" err="1" smtClean="0">
                <a:solidFill>
                  <a:srgbClr val="0000FF"/>
                </a:solidFill>
                <a:latin typeface="Courier New" charset="0"/>
              </a:rPr>
              <a:t>pt.getX</a:t>
            </a:r>
            <a:r>
              <a:rPr lang="en-US" sz="1600" dirty="0" smtClean="0">
                <a:solidFill>
                  <a:srgbClr val="0000FF"/>
                </a:solidFill>
                <a:latin typeface="Courier New" charset="0"/>
              </a:rPr>
              <a:t>();</a:t>
            </a:r>
          </a:p>
          <a:p>
            <a:r>
              <a:rPr lang="en-US" sz="1600" dirty="0" smtClean="0">
                <a:solidFill>
                  <a:srgbClr val="0000FF"/>
                </a:solidFill>
                <a:latin typeface="Courier New" charset="0"/>
              </a:rPr>
              <a:t> *        </a:t>
            </a:r>
            <a:r>
              <a:rPr lang="en-US" sz="1600" dirty="0" err="1" smtClean="0">
                <a:solidFill>
                  <a:srgbClr val="0000FF"/>
                </a:solidFill>
                <a:latin typeface="Courier New" charset="0"/>
              </a:rPr>
              <a:t>int</a:t>
            </a:r>
            <a:r>
              <a:rPr lang="en-US" sz="1600" dirty="0" smtClean="0">
                <a:solidFill>
                  <a:srgbClr val="0000FF"/>
                </a:solidFill>
                <a:latin typeface="Courier New" charset="0"/>
              </a:rPr>
              <a:t> </a:t>
            </a:r>
            <a:r>
              <a:rPr lang="en-US" sz="1600" dirty="0" err="1" smtClean="0">
                <a:solidFill>
                  <a:srgbClr val="0000FF"/>
                </a:solidFill>
                <a:latin typeface="Courier New" charset="0"/>
              </a:rPr>
              <a:t>y</a:t>
            </a:r>
            <a:r>
              <a:rPr lang="en-US" sz="1600" dirty="0" smtClean="0">
                <a:solidFill>
                  <a:srgbClr val="0000FF"/>
                </a:solidFill>
                <a:latin typeface="Courier New" charset="0"/>
              </a:rPr>
              <a:t> = </a:t>
            </a:r>
            <a:r>
              <a:rPr lang="en-US" sz="1600" dirty="0" err="1" smtClean="0">
                <a:solidFill>
                  <a:srgbClr val="0000FF"/>
                </a:solidFill>
                <a:latin typeface="Courier New" charset="0"/>
              </a:rPr>
              <a:t>pt.getY</a:t>
            </a:r>
            <a:r>
              <a:rPr lang="en-US" sz="1600" dirty="0" smtClean="0">
                <a:solidFill>
                  <a:srgbClr val="0000FF"/>
                </a:solidFill>
                <a:latin typeface="Courier New" charset="0"/>
              </a:rPr>
              <a:t>();</a:t>
            </a:r>
          </a:p>
          <a:p>
            <a:r>
              <a:rPr lang="en-US" sz="1600" dirty="0" smtClean="0">
                <a:solidFill>
                  <a:srgbClr val="0000FF"/>
                </a:solidFill>
                <a:latin typeface="Courier New" charset="0"/>
              </a:rPr>
              <a:t> * -------------------------</a:t>
            </a:r>
          </a:p>
          <a:p>
            <a:r>
              <a:rPr lang="en-US" sz="1600" dirty="0" smtClean="0">
                <a:solidFill>
                  <a:srgbClr val="0000FF"/>
                </a:solidFill>
                <a:latin typeface="Courier New" charset="0"/>
              </a:rPr>
              <a:t> * These methods returns the </a:t>
            </a:r>
            <a:r>
              <a:rPr lang="en-US" sz="1600" dirty="0" err="1" smtClean="0">
                <a:solidFill>
                  <a:srgbClr val="0000FF"/>
                </a:solidFill>
                <a:latin typeface="Courier New" charset="0"/>
              </a:rPr>
              <a:t>x</a:t>
            </a:r>
            <a:r>
              <a:rPr lang="en-US" sz="1600" dirty="0" smtClean="0">
                <a:solidFill>
                  <a:srgbClr val="0000FF"/>
                </a:solidFill>
                <a:latin typeface="Courier New" charset="0"/>
              </a:rPr>
              <a:t> and </a:t>
            </a:r>
            <a:r>
              <a:rPr lang="en-US" sz="1600" dirty="0" err="1" smtClean="0">
                <a:solidFill>
                  <a:srgbClr val="0000FF"/>
                </a:solidFill>
                <a:latin typeface="Courier New" charset="0"/>
              </a:rPr>
              <a:t>y</a:t>
            </a:r>
            <a:r>
              <a:rPr lang="en-US" sz="1600" dirty="0" smtClean="0">
                <a:solidFill>
                  <a:srgbClr val="0000FF"/>
                </a:solidFill>
                <a:latin typeface="Courier New" charset="0"/>
              </a:rPr>
              <a:t> coordinates of the point.</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getX</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getY</a:t>
            </a:r>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Method: </a:t>
            </a:r>
            <a:r>
              <a:rPr lang="en-US" sz="1600" dirty="0" err="1" smtClean="0">
                <a:solidFill>
                  <a:srgbClr val="0000FF"/>
                </a:solidFill>
                <a:latin typeface="Courier New" charset="0"/>
              </a:rPr>
              <a:t>toString</a:t>
            </a:r>
            <a:endParaRPr lang="en-US" sz="1600" dirty="0" smtClean="0">
              <a:solidFill>
                <a:srgbClr val="0000FF"/>
              </a:solidFill>
              <a:latin typeface="Courier New" charset="0"/>
            </a:endParaRPr>
          </a:p>
          <a:p>
            <a:r>
              <a:rPr lang="en-US" sz="1600" dirty="0" smtClean="0">
                <a:solidFill>
                  <a:srgbClr val="0000FF"/>
                </a:solidFill>
                <a:latin typeface="Courier New" charset="0"/>
              </a:rPr>
              <a:t> * Usage: string </a:t>
            </a:r>
            <a:r>
              <a:rPr lang="en-US" sz="1600" dirty="0" err="1" smtClean="0">
                <a:solidFill>
                  <a:srgbClr val="0000FF"/>
                </a:solidFill>
                <a:latin typeface="Courier New" charset="0"/>
              </a:rPr>
              <a:t>str</a:t>
            </a:r>
            <a:r>
              <a:rPr lang="en-US" sz="1600" dirty="0" smtClean="0">
                <a:solidFill>
                  <a:srgbClr val="0000FF"/>
                </a:solidFill>
                <a:latin typeface="Courier New" charset="0"/>
              </a:rPr>
              <a:t> = </a:t>
            </a:r>
            <a:r>
              <a:rPr lang="en-US" sz="1600" dirty="0" err="1" smtClean="0">
                <a:solidFill>
                  <a:srgbClr val="0000FF"/>
                </a:solidFill>
                <a:latin typeface="Courier New" charset="0"/>
              </a:rPr>
              <a:t>pt.toString</a:t>
            </a:r>
            <a:r>
              <a:rPr lang="en-US" sz="1600" dirty="0" smtClean="0">
                <a:solidFill>
                  <a:srgbClr val="0000FF"/>
                </a:solidFill>
                <a:latin typeface="Courier New" charset="0"/>
              </a:rPr>
              <a:t>();</a:t>
            </a:r>
          </a:p>
          <a:p>
            <a:r>
              <a:rPr lang="en-US" sz="1600" dirty="0" smtClean="0">
                <a:solidFill>
                  <a:srgbClr val="0000FF"/>
                </a:solidFill>
                <a:latin typeface="Courier New" charset="0"/>
              </a:rPr>
              <a:t> * ----------------------------------</a:t>
            </a:r>
          </a:p>
          <a:p>
            <a:r>
              <a:rPr lang="en-US" sz="1600" dirty="0" smtClean="0">
                <a:solidFill>
                  <a:srgbClr val="0000FF"/>
                </a:solidFill>
                <a:latin typeface="Courier New" charset="0"/>
              </a:rPr>
              <a:t> * Returns a string representation of the Point in the form "(</a:t>
            </a:r>
            <a:r>
              <a:rPr lang="en-US" sz="1600" dirty="0" err="1" smtClean="0">
                <a:solidFill>
                  <a:srgbClr val="0000FF"/>
                </a:solidFill>
                <a:latin typeface="Courier New" charset="0"/>
              </a:rPr>
              <a:t>x,y</a:t>
            </a:r>
            <a:r>
              <a:rPr lang="en-US" sz="1600" dirty="0" smtClean="0">
                <a:solidFill>
                  <a:srgbClr val="0000FF"/>
                </a:solidFill>
                <a:latin typeface="Courier New" charset="0"/>
              </a:rPr>
              <a:t>)".</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   </a:t>
            </a:r>
            <a:r>
              <a:rPr lang="en-US" sz="1600" dirty="0" err="1" smtClean="0">
                <a:solidFill>
                  <a:srgbClr val="000000"/>
                </a:solidFill>
                <a:latin typeface="Courier New" charset="0"/>
              </a:rPr>
              <a:t>std::string</a:t>
            </a:r>
            <a:r>
              <a:rPr lang="en-US" sz="1600" dirty="0" smtClean="0">
                <a:solidFill>
                  <a:srgbClr val="000000"/>
                </a:solidFill>
                <a:latin typeface="Courier New" charset="0"/>
              </a:rPr>
              <a:t> </a:t>
            </a:r>
            <a:r>
              <a:rPr lang="en-US" sz="1600" dirty="0" err="1" smtClean="0">
                <a:solidFill>
                  <a:srgbClr val="000000"/>
                </a:solidFill>
                <a:latin typeface="Courier New" charset="0"/>
              </a:rPr>
              <a:t>toString</a:t>
            </a:r>
            <a:r>
              <a:rPr lang="en-US" sz="1600" dirty="0" smtClean="0">
                <a:solidFill>
                  <a:srgbClr val="000000"/>
                </a:solidFill>
                <a:latin typeface="Courier New" charset="0"/>
              </a:rPr>
              <a:t>();</a:t>
            </a:r>
            <a:endParaRPr lang="en-US" sz="1600" dirty="0">
              <a:solidFill>
                <a:srgbClr val="000000"/>
              </a:solidFill>
              <a:latin typeface="Courier New" charset="0"/>
            </a:endParaRPr>
          </a:p>
        </p:txBody>
      </p:sp>
      <p:grpSp>
        <p:nvGrpSpPr>
          <p:cNvPr id="2" name="Group 4"/>
          <p:cNvGrpSpPr>
            <a:grpSpLocks/>
          </p:cNvGrpSpPr>
          <p:nvPr/>
        </p:nvGrpSpPr>
        <p:grpSpPr bwMode="auto">
          <a:xfrm>
            <a:off x="355600" y="1143000"/>
            <a:ext cx="8559067" cy="5257800"/>
            <a:chOff x="240" y="720"/>
            <a:chExt cx="5320" cy="3312"/>
          </a:xfrm>
        </p:grpSpPr>
        <p:sp>
          <p:nvSpPr>
            <p:cNvPr id="9267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6" name="Text Box 6"/>
            <p:cNvSpPr txBox="1">
              <a:spLocks noChangeArrowheads="1"/>
            </p:cNvSpPr>
            <p:nvPr/>
          </p:nvSpPr>
          <p:spPr bwMode="auto">
            <a:xfrm>
              <a:off x="251" y="752"/>
              <a:ext cx="5309" cy="2850"/>
            </a:xfrm>
            <a:prstGeom prst="rect">
              <a:avLst/>
            </a:prstGeom>
            <a:noFill/>
            <a:ln w="9525">
              <a:noFill/>
              <a:miter lim="800000"/>
              <a:headEnd/>
              <a:tailEnd/>
            </a:ln>
            <a:effectLst/>
          </p:spPr>
          <p:txBody>
            <a:bodyPr wrap="square">
              <a:prstTxWarp prst="textNoShape">
                <a:avLst/>
              </a:prstTxWarp>
              <a:spAutoFit/>
            </a:bodyPr>
            <a:lstStyle/>
            <a:p>
              <a:r>
                <a:rPr lang="en-US" sz="1600" dirty="0" smtClean="0">
                  <a:solidFill>
                    <a:srgbClr val="000000"/>
                  </a:solidFill>
                  <a:latin typeface="Courier New" charset="0"/>
                </a:rPr>
                <a:t>private:</a:t>
              </a:r>
            </a:p>
            <a:p>
              <a:endParaRPr lang="en-US" sz="1600" dirty="0" smtClean="0">
                <a:solidFill>
                  <a:srgbClr val="000000"/>
                </a:solidFill>
                <a:latin typeface="Courier New" charset="0"/>
              </a:endParaRPr>
            </a:p>
            <a:p>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x</a:t>
              </a:r>
              <a:r>
                <a:rPr lang="en-US" sz="1600" dirty="0" smtClean="0">
                  <a:solidFill>
                    <a:srgbClr val="000000"/>
                  </a:solidFill>
                  <a:latin typeface="Courier New" charset="0"/>
                </a:rPr>
                <a:t>;                    </a:t>
              </a:r>
              <a:r>
                <a:rPr lang="en-US" sz="1600" dirty="0" smtClean="0">
                  <a:solidFill>
                    <a:srgbClr val="0000FF"/>
                  </a:solidFill>
                  <a:latin typeface="Courier New" charset="0"/>
                </a:rPr>
                <a:t>/* The </a:t>
              </a:r>
              <a:r>
                <a:rPr lang="en-US" sz="1600" dirty="0" err="1" smtClean="0">
                  <a:solidFill>
                    <a:srgbClr val="0000FF"/>
                  </a:solidFill>
                  <a:latin typeface="Courier New" charset="0"/>
                </a:rPr>
                <a:t>x</a:t>
              </a:r>
              <a:r>
                <a:rPr lang="en-US" sz="1600" dirty="0" smtClean="0">
                  <a:solidFill>
                    <a:srgbClr val="0000FF"/>
                  </a:solidFill>
                  <a:latin typeface="Courier New" charset="0"/>
                </a:rPr>
                <a:t>-coordinate */</a:t>
              </a:r>
              <a:endParaRPr lang="en-US" sz="1600" dirty="0" smtClean="0">
                <a:solidFill>
                  <a:srgbClr val="000000"/>
                </a:solidFill>
                <a:latin typeface="Courier New" charset="0"/>
              </a:endParaRPr>
            </a:p>
            <a:p>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y</a:t>
              </a:r>
              <a:r>
                <a:rPr lang="en-US" sz="1600" dirty="0" smtClean="0">
                  <a:solidFill>
                    <a:srgbClr val="000000"/>
                  </a:solidFill>
                  <a:latin typeface="Courier New" charset="0"/>
                </a:rPr>
                <a:t>;                    </a:t>
              </a:r>
              <a:r>
                <a:rPr lang="en-US" sz="1600" dirty="0" smtClean="0">
                  <a:solidFill>
                    <a:srgbClr val="0000FF"/>
                  </a:solidFill>
                  <a:latin typeface="Courier New" charset="0"/>
                </a:rPr>
                <a:t>/* The </a:t>
              </a:r>
              <a:r>
                <a:rPr lang="en-US" sz="1600" dirty="0" err="1" smtClean="0">
                  <a:solidFill>
                    <a:srgbClr val="0000FF"/>
                  </a:solidFill>
                  <a:latin typeface="Courier New" charset="0"/>
                </a:rPr>
                <a:t>y</a:t>
              </a:r>
              <a:r>
                <a:rPr lang="en-US" sz="1600" dirty="0" smtClean="0">
                  <a:solidFill>
                    <a:srgbClr val="0000FF"/>
                  </a:solidFill>
                  <a:latin typeface="Courier New" charset="0"/>
                </a:rPr>
                <a:t>-coordinate */</a:t>
              </a:r>
              <a:endParaRPr lang="en-US" sz="1600" dirty="0" smtClean="0">
                <a:solidFill>
                  <a:srgbClr val="000000"/>
                </a:solidFill>
                <a:latin typeface="Courier New" charset="0"/>
              </a:endParaRPr>
            </a:p>
            <a:p>
              <a:endParaRPr lang="en-US" sz="1600" dirty="0" smtClean="0">
                <a:solidFill>
                  <a:srgbClr val="000000"/>
                </a:solidFill>
                <a:latin typeface="Courier New" charset="0"/>
              </a:endParaRP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FF"/>
                  </a:solidFill>
                  <a:latin typeface="Courier New" charset="0"/>
                </a:rPr>
                <a:t>/*</a:t>
              </a:r>
            </a:p>
            <a:p>
              <a:r>
                <a:rPr lang="en-US" sz="1600" dirty="0" smtClean="0">
                  <a:solidFill>
                    <a:srgbClr val="0000FF"/>
                  </a:solidFill>
                  <a:latin typeface="Courier New" charset="0"/>
                </a:rPr>
                <a:t> * Operator: &lt;&lt;</a:t>
              </a:r>
            </a:p>
            <a:p>
              <a:r>
                <a:rPr lang="en-US" sz="1600" dirty="0" smtClean="0">
                  <a:solidFill>
                    <a:srgbClr val="0000FF"/>
                  </a:solidFill>
                  <a:latin typeface="Courier New" charset="0"/>
                </a:rPr>
                <a:t> * Usage: </a:t>
              </a:r>
              <a:r>
                <a:rPr lang="en-US" sz="1600" dirty="0" err="1" smtClean="0">
                  <a:solidFill>
                    <a:srgbClr val="0000FF"/>
                  </a:solidFill>
                  <a:latin typeface="Courier New" charset="0"/>
                </a:rPr>
                <a:t>cout</a:t>
              </a:r>
              <a:r>
                <a:rPr lang="en-US" sz="1600" dirty="0" smtClean="0">
                  <a:solidFill>
                    <a:srgbClr val="0000FF"/>
                  </a:solidFill>
                  <a:latin typeface="Courier New" charset="0"/>
                </a:rPr>
                <a:t> &lt;&lt; pt;</a:t>
              </a:r>
            </a:p>
            <a:p>
              <a:r>
                <a:rPr lang="en-US" sz="1600" dirty="0" smtClean="0">
                  <a:solidFill>
                    <a:srgbClr val="0000FF"/>
                  </a:solidFill>
                  <a:latin typeface="Courier New" charset="0"/>
                </a:rPr>
                <a:t> * ------------------</a:t>
              </a:r>
            </a:p>
            <a:p>
              <a:r>
                <a:rPr lang="en-US" sz="1600" dirty="0" smtClean="0">
                  <a:solidFill>
                    <a:srgbClr val="0000FF"/>
                  </a:solidFill>
                  <a:latin typeface="Courier New" charset="0"/>
                </a:rPr>
                <a:t> * Overloads the &lt;&lt; operator so that it is able to display Point</a:t>
              </a:r>
            </a:p>
            <a:p>
              <a:r>
                <a:rPr lang="en-US" sz="1600" dirty="0" smtClean="0">
                  <a:solidFill>
                    <a:srgbClr val="0000FF"/>
                  </a:solidFill>
                  <a:latin typeface="Courier New" charset="0"/>
                </a:rPr>
                <a:t> * values.</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std::ostream</a:t>
              </a:r>
              <a:r>
                <a:rPr lang="en-US" sz="1600" dirty="0" smtClean="0">
                  <a:solidFill>
                    <a:srgbClr val="000000"/>
                  </a:solidFill>
                  <a:latin typeface="Courier New" charset="0"/>
                </a:rPr>
                <a:t> &amp; operator&lt;&lt;(</a:t>
              </a:r>
              <a:r>
                <a:rPr lang="en-US" sz="1600" dirty="0" err="1" smtClean="0">
                  <a:solidFill>
                    <a:srgbClr val="000000"/>
                  </a:solidFill>
                  <a:latin typeface="Courier New" charset="0"/>
                </a:rPr>
                <a:t>std::ostream</a:t>
              </a:r>
              <a:r>
                <a:rPr lang="en-US" sz="1600" dirty="0" smtClean="0">
                  <a:solidFill>
                    <a:srgbClr val="000000"/>
                  </a:solidFill>
                  <a:latin typeface="Courier New" charset="0"/>
                </a:rPr>
                <a:t> &amp; </a:t>
              </a:r>
              <a:r>
                <a:rPr lang="en-US" sz="1600" dirty="0" err="1" smtClean="0">
                  <a:solidFill>
                    <a:srgbClr val="000000"/>
                  </a:solidFill>
                  <a:latin typeface="Courier New" charset="0"/>
                </a:rPr>
                <a:t>os</a:t>
              </a:r>
              <a:r>
                <a:rPr lang="en-US" sz="1600" dirty="0" smtClean="0">
                  <a:solidFill>
                    <a:srgbClr val="000000"/>
                  </a:solidFill>
                  <a:latin typeface="Courier New" charset="0"/>
                </a:rPr>
                <a:t>, Point pt);</a:t>
              </a:r>
            </a:p>
            <a:p>
              <a:endParaRPr lang="en-US" sz="1600" dirty="0" smtClean="0">
                <a:solidFill>
                  <a:srgbClr val="000000"/>
                </a:solidFill>
                <a:latin typeface="Courier New" charset="0"/>
              </a:endParaRPr>
            </a:p>
            <a:p>
              <a:r>
                <a:rPr lang="en-US" sz="1600" dirty="0" smtClean="0">
                  <a:solidFill>
                    <a:srgbClr val="000000"/>
                  </a:solidFill>
                  <a:latin typeface="Courier New" charset="0"/>
                </a:rPr>
                <a:t>#</a:t>
              </a:r>
              <a:r>
                <a:rPr lang="en-US" sz="1600" dirty="0" err="1" smtClean="0">
                  <a:solidFill>
                    <a:srgbClr val="000000"/>
                  </a:solidFill>
                  <a:latin typeface="Courier New" charset="0"/>
                </a:rPr>
                <a:t>endif</a:t>
              </a:r>
              <a:endParaRPr lang="en-US" sz="1600" dirty="0" smtClean="0">
                <a:solidFill>
                  <a:srgbClr val="000000"/>
                </a:solidFill>
                <a:latin typeface="Courier New" charset="0"/>
              </a:endParaRPr>
            </a:p>
          </p:txBody>
        </p:sp>
      </p:grpSp>
      <p:sp>
        <p:nvSpPr>
          <p:cNvPr id="9267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9"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point.h</a:t>
            </a:r>
            <a:r>
              <a:rPr lang="en-US" sz="4000" dirty="0">
                <a:solidFill>
                  <a:srgbClr val="FF0000"/>
                </a:solidFill>
              </a:rPr>
              <a:t> Interface</a:t>
            </a:r>
          </a:p>
        </p:txBody>
      </p:sp>
      <p:sp>
        <p:nvSpPr>
          <p:cNvPr id="9267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6723"/>
                                        </p:tgtEl>
                                        <p:attrNameLst>
                                          <p:attrName>ppt_x</p:attrName>
                                        </p:attrNameLst>
                                      </p:cBhvr>
                                      <p:tavLst>
                                        <p:tav tm="0">
                                          <p:val>
                                            <p:strVal val="ppt_x"/>
                                          </p:val>
                                        </p:tav>
                                        <p:tav tm="100000">
                                          <p:val>
                                            <p:strVal val="ppt_x"/>
                                          </p:val>
                                        </p:tav>
                                      </p:tavLst>
                                    </p:anim>
                                    <p:anim calcmode="lin" valueType="num">
                                      <p:cBhvr additive="base">
                                        <p:cTn id="7" dur="1000"/>
                                        <p:tgtEl>
                                          <p:spTgt spid="926723"/>
                                        </p:tgtEl>
                                        <p:attrNameLst>
                                          <p:attrName>ppt_y</p:attrName>
                                        </p:attrNameLst>
                                      </p:cBhvr>
                                      <p:tavLst>
                                        <p:tav tm="0">
                                          <p:val>
                                            <p:strVal val="ppt_y"/>
                                          </p:val>
                                        </p:tav>
                                        <p:tav tm="100000">
                                          <p:val>
                                            <p:strVal val="0-ppt_h/2"/>
                                          </p:val>
                                        </p:tav>
                                      </p:tavLst>
                                    </p:anim>
                                    <p:set>
                                      <p:cBhvr>
                                        <p:cTn id="8" dur="1" fill="hold">
                                          <p:stCondLst>
                                            <p:cond delay="999"/>
                                          </p:stCondLst>
                                        </p:cTn>
                                        <p:tgtEl>
                                          <p:spTgt spid="9267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723" grpId="0"/>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467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4675" name="Text Box 3"/>
          <p:cNvSpPr txBox="1">
            <a:spLocks noChangeArrowheads="1"/>
          </p:cNvSpPr>
          <p:nvPr/>
        </p:nvSpPr>
        <p:spPr bwMode="auto">
          <a:xfrm>
            <a:off x="374904" y="1193800"/>
            <a:ext cx="8440737" cy="5509201"/>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point.cpp</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implements the </a:t>
            </a:r>
            <a:r>
              <a:rPr lang="en-US" sz="1600" dirty="0" err="1" smtClean="0">
                <a:solidFill>
                  <a:srgbClr val="0000FF"/>
                </a:solidFill>
                <a:latin typeface="Courier New" charset="0"/>
              </a:rPr>
              <a:t>point.h</a:t>
            </a:r>
            <a:r>
              <a:rPr lang="en-US" sz="1600" dirty="0" smtClean="0">
                <a:solidFill>
                  <a:srgbClr val="0000FF"/>
                </a:solidFill>
                <a:latin typeface="Courier New" charset="0"/>
              </a:rPr>
              <a:t> interface.</a:t>
            </a:r>
          </a:p>
          <a:p>
            <a:r>
              <a:rPr lang="en-US" sz="1600" dirty="0" smtClean="0">
                <a:solidFill>
                  <a:srgbClr val="0000FF"/>
                </a:solidFill>
                <a:latin typeface="Courier New" charset="0"/>
              </a:rPr>
              <a:t> */</a:t>
            </a:r>
          </a:p>
          <a:p>
            <a:endParaRPr lang="en-US" sz="1200" dirty="0" smtClean="0">
              <a:solidFill>
                <a:srgbClr val="000000"/>
              </a:solidFill>
              <a:latin typeface="Courier New" charset="0"/>
            </a:endParaRPr>
          </a:p>
          <a:p>
            <a:r>
              <a:rPr lang="en-US" sz="1600" dirty="0" smtClean="0">
                <a:solidFill>
                  <a:srgbClr val="000000"/>
                </a:solidFill>
                <a:latin typeface="Courier New" charset="0"/>
              </a:rPr>
              <a:t>#include &lt;string&gt;</a:t>
            </a:r>
          </a:p>
          <a:p>
            <a:r>
              <a:rPr lang="en-US" sz="1600" dirty="0" smtClean="0">
                <a:solidFill>
                  <a:srgbClr val="000000"/>
                </a:solidFill>
                <a:latin typeface="Courier New" charset="0"/>
              </a:rPr>
              <a:t>#include "</a:t>
            </a:r>
            <a:r>
              <a:rPr lang="en-US" sz="1600" dirty="0" err="1" smtClean="0">
                <a:solidFill>
                  <a:srgbClr val="000000"/>
                </a:solidFill>
                <a:latin typeface="Courier New" charset="0"/>
              </a:rPr>
              <a:t>point.h</a:t>
            </a:r>
            <a:r>
              <a:rPr lang="en-US" sz="1600" dirty="0" smtClean="0">
                <a:solidFill>
                  <a:srgbClr val="000000"/>
                </a:solidFill>
                <a:latin typeface="Courier New" charset="0"/>
              </a:rPr>
              <a:t>"</a:t>
            </a:r>
          </a:p>
          <a:p>
            <a:r>
              <a:rPr lang="en-US" sz="1600" dirty="0" smtClean="0">
                <a:solidFill>
                  <a:srgbClr val="000000"/>
                </a:solidFill>
                <a:latin typeface="Courier New" charset="0"/>
              </a:rPr>
              <a:t>#include "</a:t>
            </a:r>
            <a:r>
              <a:rPr lang="en-US" sz="1600" dirty="0" err="1" smtClean="0">
                <a:solidFill>
                  <a:srgbClr val="000000"/>
                </a:solidFill>
                <a:latin typeface="Courier New" charset="0"/>
              </a:rPr>
              <a:t>strlib.h</a:t>
            </a:r>
            <a:r>
              <a:rPr lang="en-US" sz="1600" dirty="0" smtClean="0">
                <a:solidFill>
                  <a:srgbClr val="000000"/>
                </a:solidFill>
                <a:latin typeface="Courier New" charset="0"/>
              </a:rPr>
              <a:t>"</a:t>
            </a:r>
          </a:p>
          <a:p>
            <a:r>
              <a:rPr lang="en-US" sz="1600" dirty="0" smtClean="0">
                <a:solidFill>
                  <a:srgbClr val="000000"/>
                </a:solidFill>
                <a:latin typeface="Courier New" charset="0"/>
              </a:rPr>
              <a:t>using namespace std;</a:t>
            </a:r>
          </a:p>
          <a:p>
            <a:endParaRPr lang="en-US" sz="1200" dirty="0" smtClean="0">
              <a:solidFill>
                <a:srgbClr val="000000"/>
              </a:solidFill>
              <a:latin typeface="Courier New" charset="0"/>
            </a:endParaRPr>
          </a:p>
          <a:p>
            <a:r>
              <a:rPr lang="en-US" sz="1600" dirty="0" smtClean="0">
                <a:solidFill>
                  <a:srgbClr val="0000FF"/>
                </a:solidFill>
                <a:latin typeface="Courier New" charset="0"/>
              </a:rPr>
              <a:t>/* Constructors */</a:t>
            </a:r>
          </a:p>
          <a:p>
            <a:endParaRPr lang="en-US" sz="1200" dirty="0" smtClean="0">
              <a:solidFill>
                <a:srgbClr val="000000"/>
              </a:solidFill>
              <a:latin typeface="Courier New" charset="0"/>
            </a:endParaRPr>
          </a:p>
          <a:p>
            <a:r>
              <a:rPr lang="en-US" sz="1600" dirty="0" err="1" smtClean="0">
                <a:solidFill>
                  <a:srgbClr val="000000"/>
                </a:solidFill>
                <a:latin typeface="Courier New" charset="0"/>
              </a:rPr>
              <a:t>Point::Point</a:t>
            </a:r>
            <a:r>
              <a:rPr lang="en-US" sz="1600" dirty="0" smtClean="0">
                <a:solidFill>
                  <a:srgbClr val="000000"/>
                </a:solidFill>
                <a:latin typeface="Courier New" charset="0"/>
              </a:rPr>
              <a:t>() {</a:t>
            </a:r>
          </a:p>
          <a:p>
            <a:r>
              <a:rPr lang="en-US" sz="1600" dirty="0" smtClean="0">
                <a:solidFill>
                  <a:srgbClr val="000000"/>
                </a:solidFill>
                <a:latin typeface="Courier New" charset="0"/>
              </a:rPr>
              <a:t>   </a:t>
            </a:r>
            <a:r>
              <a:rPr lang="en-US" sz="1600" dirty="0" err="1" smtClean="0">
                <a:solidFill>
                  <a:srgbClr val="000000"/>
                </a:solidFill>
                <a:latin typeface="Courier New" charset="0"/>
              </a:rPr>
              <a:t>x</a:t>
            </a:r>
            <a:r>
              <a:rPr lang="en-US" sz="1600" dirty="0" smtClean="0">
                <a:solidFill>
                  <a:srgbClr val="000000"/>
                </a:solidFill>
                <a:latin typeface="Courier New" charset="0"/>
              </a:rPr>
              <a:t> = 0;</a:t>
            </a:r>
          </a:p>
          <a:p>
            <a:r>
              <a:rPr lang="en-US" sz="1600" dirty="0" smtClean="0">
                <a:solidFill>
                  <a:srgbClr val="000000"/>
                </a:solidFill>
                <a:latin typeface="Courier New" charset="0"/>
              </a:rPr>
              <a:t>   </a:t>
            </a:r>
            <a:r>
              <a:rPr lang="en-US" sz="1600" dirty="0" err="1" smtClean="0">
                <a:solidFill>
                  <a:srgbClr val="000000"/>
                </a:solidFill>
                <a:latin typeface="Courier New" charset="0"/>
              </a:rPr>
              <a:t>y</a:t>
            </a:r>
            <a:r>
              <a:rPr lang="en-US" sz="1600" dirty="0" smtClean="0">
                <a:solidFill>
                  <a:srgbClr val="000000"/>
                </a:solidFill>
                <a:latin typeface="Courier New" charset="0"/>
              </a:rPr>
              <a:t> = 0;</a:t>
            </a:r>
          </a:p>
          <a:p>
            <a:r>
              <a:rPr lang="en-US" sz="1600" dirty="0" smtClean="0">
                <a:solidFill>
                  <a:srgbClr val="000000"/>
                </a:solidFill>
                <a:latin typeface="Courier New" charset="0"/>
              </a:rPr>
              <a:t>}</a:t>
            </a:r>
          </a:p>
          <a:p>
            <a:endParaRPr lang="en-US" sz="1200" dirty="0" smtClean="0">
              <a:solidFill>
                <a:srgbClr val="000000"/>
              </a:solidFill>
              <a:latin typeface="Courier New" charset="0"/>
            </a:endParaRPr>
          </a:p>
          <a:p>
            <a:r>
              <a:rPr lang="en-US" sz="1600" dirty="0" err="1" smtClean="0">
                <a:solidFill>
                  <a:srgbClr val="000000"/>
                </a:solidFill>
                <a:latin typeface="Courier New" charset="0"/>
              </a:rPr>
              <a:t>Point::Point(int</a:t>
            </a:r>
            <a:r>
              <a:rPr lang="en-US" sz="1600" dirty="0" smtClean="0">
                <a:solidFill>
                  <a:srgbClr val="000000"/>
                </a:solidFill>
                <a:latin typeface="Courier New" charset="0"/>
              </a:rPr>
              <a:t> </a:t>
            </a:r>
            <a:r>
              <a:rPr lang="en-US" sz="1600" dirty="0" err="1" smtClean="0">
                <a:solidFill>
                  <a:srgbClr val="000000"/>
                </a:solidFill>
                <a:latin typeface="Courier New" charset="0"/>
              </a:rPr>
              <a:t>xc</a:t>
            </a:r>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yc</a:t>
            </a:r>
            <a:r>
              <a:rPr lang="en-US" sz="1600" dirty="0" smtClean="0">
                <a:solidFill>
                  <a:srgbClr val="000000"/>
                </a:solidFill>
                <a:latin typeface="Courier New" charset="0"/>
              </a:rPr>
              <a:t>) {</a:t>
            </a:r>
          </a:p>
          <a:p>
            <a:r>
              <a:rPr lang="en-US" sz="1600" dirty="0" smtClean="0">
                <a:solidFill>
                  <a:srgbClr val="000000"/>
                </a:solidFill>
                <a:latin typeface="Courier New" charset="0"/>
              </a:rPr>
              <a:t>   </a:t>
            </a:r>
            <a:r>
              <a:rPr lang="en-US" sz="1600" dirty="0" err="1" smtClean="0">
                <a:solidFill>
                  <a:srgbClr val="000000"/>
                </a:solidFill>
                <a:latin typeface="Courier New" charset="0"/>
              </a:rPr>
              <a:t>x</a:t>
            </a:r>
            <a:r>
              <a:rPr lang="en-US" sz="1600" dirty="0" smtClean="0">
                <a:solidFill>
                  <a:srgbClr val="000000"/>
                </a:solidFill>
                <a:latin typeface="Courier New" charset="0"/>
              </a:rPr>
              <a:t> = </a:t>
            </a:r>
            <a:r>
              <a:rPr lang="en-US" sz="1600" dirty="0" err="1" smtClean="0">
                <a:solidFill>
                  <a:srgbClr val="000000"/>
                </a:solidFill>
                <a:latin typeface="Courier New" charset="0"/>
              </a:rPr>
              <a:t>xc</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y</a:t>
            </a:r>
            <a:r>
              <a:rPr lang="en-US" sz="1600" dirty="0" smtClean="0">
                <a:solidFill>
                  <a:srgbClr val="000000"/>
                </a:solidFill>
                <a:latin typeface="Courier New" charset="0"/>
              </a:rPr>
              <a:t> = </a:t>
            </a:r>
            <a:r>
              <a:rPr lang="en-US" sz="1600" dirty="0" err="1" smtClean="0">
                <a:solidFill>
                  <a:srgbClr val="000000"/>
                </a:solidFill>
                <a:latin typeface="Courier New" charset="0"/>
              </a:rPr>
              <a:t>yc</a:t>
            </a:r>
            <a:r>
              <a:rPr lang="en-US" sz="1600" dirty="0" smtClean="0">
                <a:solidFill>
                  <a:srgbClr val="000000"/>
                </a:solidFill>
                <a:latin typeface="Courier New" charset="0"/>
              </a:rPr>
              <a:t>;</a:t>
            </a:r>
          </a:p>
          <a:p>
            <a:r>
              <a:rPr lang="en-US" sz="1600" dirty="0" smtClean="0">
                <a:solidFill>
                  <a:srgbClr val="000000"/>
                </a:solidFill>
                <a:latin typeface="Courier New" charset="0"/>
              </a:rPr>
              <a:t>}</a:t>
            </a:r>
          </a:p>
          <a:p>
            <a:endParaRPr lang="en-US" sz="1600" dirty="0">
              <a:solidFill>
                <a:srgbClr val="000000"/>
              </a:solidFill>
              <a:latin typeface="Courier New" charset="0"/>
            </a:endParaRPr>
          </a:p>
        </p:txBody>
      </p:sp>
      <p:sp>
        <p:nvSpPr>
          <p:cNvPr id="924676"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4677"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4678"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point.cpp</a:t>
            </a:r>
            <a:r>
              <a:rPr lang="en-US" sz="4000" dirty="0">
                <a:solidFill>
                  <a:srgbClr val="FF0000"/>
                </a:solidFill>
              </a:rPr>
              <a:t> Implementation</a:t>
            </a:r>
          </a:p>
        </p:txBody>
      </p:sp>
      <p:sp>
        <p:nvSpPr>
          <p:cNvPr id="924679"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87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8771" name="Text Box 3"/>
          <p:cNvSpPr txBox="1">
            <a:spLocks noChangeArrowheads="1"/>
          </p:cNvSpPr>
          <p:nvPr/>
        </p:nvSpPr>
        <p:spPr bwMode="auto">
          <a:xfrm>
            <a:off x="373063" y="1193800"/>
            <a:ext cx="8440737" cy="5262980"/>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point.cpp</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file implements the </a:t>
            </a:r>
            <a:r>
              <a:rPr lang="en-US" sz="1600" dirty="0" err="1" smtClean="0">
                <a:solidFill>
                  <a:srgbClr val="0000FF"/>
                </a:solidFill>
                <a:latin typeface="Courier New" charset="0"/>
              </a:rPr>
              <a:t>point.h</a:t>
            </a:r>
            <a:r>
              <a:rPr lang="en-US" sz="1600" dirty="0" smtClean="0">
                <a:solidFill>
                  <a:srgbClr val="0000FF"/>
                </a:solidFill>
                <a:latin typeface="Courier New" charset="0"/>
              </a:rPr>
              <a:t> interface.</a:t>
            </a:r>
          </a:p>
          <a:p>
            <a:r>
              <a:rPr lang="en-US" sz="1600" dirty="0" smtClean="0">
                <a:solidFill>
                  <a:srgbClr val="0000FF"/>
                </a:solidFill>
                <a:latin typeface="Courier New" charset="0"/>
              </a:rPr>
              <a:t> */</a:t>
            </a:r>
          </a:p>
          <a:p>
            <a:endParaRPr lang="en-US" sz="1200" dirty="0" smtClean="0">
              <a:solidFill>
                <a:srgbClr val="000000"/>
              </a:solidFill>
              <a:latin typeface="Courier New" charset="0"/>
            </a:endParaRPr>
          </a:p>
          <a:p>
            <a:r>
              <a:rPr lang="en-US" sz="1600" dirty="0" smtClean="0">
                <a:solidFill>
                  <a:srgbClr val="000000"/>
                </a:solidFill>
                <a:latin typeface="Courier New" charset="0"/>
              </a:rPr>
              <a:t>#include &lt;string&gt;</a:t>
            </a:r>
          </a:p>
          <a:p>
            <a:r>
              <a:rPr lang="en-US" sz="1600" dirty="0" smtClean="0">
                <a:solidFill>
                  <a:srgbClr val="000000"/>
                </a:solidFill>
                <a:latin typeface="Courier New" charset="0"/>
              </a:rPr>
              <a:t>#include "</a:t>
            </a:r>
            <a:r>
              <a:rPr lang="en-US" sz="1600" dirty="0" err="1" smtClean="0">
                <a:solidFill>
                  <a:srgbClr val="000000"/>
                </a:solidFill>
                <a:latin typeface="Courier New" charset="0"/>
              </a:rPr>
              <a:t>point.h</a:t>
            </a:r>
            <a:r>
              <a:rPr lang="en-US" sz="1600" dirty="0" smtClean="0">
                <a:solidFill>
                  <a:srgbClr val="000000"/>
                </a:solidFill>
                <a:latin typeface="Courier New" charset="0"/>
              </a:rPr>
              <a:t>"</a:t>
            </a:r>
          </a:p>
          <a:p>
            <a:r>
              <a:rPr lang="en-US" sz="1600" dirty="0" smtClean="0">
                <a:solidFill>
                  <a:srgbClr val="000000"/>
                </a:solidFill>
                <a:latin typeface="Courier New" charset="0"/>
              </a:rPr>
              <a:t>#include "</a:t>
            </a:r>
            <a:r>
              <a:rPr lang="en-US" sz="1600" dirty="0" err="1" smtClean="0">
                <a:solidFill>
                  <a:srgbClr val="000000"/>
                </a:solidFill>
                <a:latin typeface="Courier New" charset="0"/>
              </a:rPr>
              <a:t>strlib.h</a:t>
            </a:r>
            <a:r>
              <a:rPr lang="en-US" sz="1600" dirty="0" smtClean="0">
                <a:solidFill>
                  <a:srgbClr val="000000"/>
                </a:solidFill>
                <a:latin typeface="Courier New" charset="0"/>
              </a:rPr>
              <a:t>"</a:t>
            </a:r>
          </a:p>
          <a:p>
            <a:r>
              <a:rPr lang="en-US" sz="1600" dirty="0" smtClean="0">
                <a:solidFill>
                  <a:srgbClr val="000000"/>
                </a:solidFill>
                <a:latin typeface="Courier New" charset="0"/>
              </a:rPr>
              <a:t>using namespace std;</a:t>
            </a:r>
          </a:p>
          <a:p>
            <a:endParaRPr lang="en-US" sz="1200" dirty="0" smtClean="0">
              <a:solidFill>
                <a:srgbClr val="000000"/>
              </a:solidFill>
              <a:latin typeface="Courier New" charset="0"/>
            </a:endParaRPr>
          </a:p>
          <a:p>
            <a:r>
              <a:rPr lang="en-US" sz="1600" dirty="0" smtClean="0">
                <a:solidFill>
                  <a:srgbClr val="0000FF"/>
                </a:solidFill>
                <a:latin typeface="Courier New" charset="0"/>
              </a:rPr>
              <a:t>/* Constructors */</a:t>
            </a:r>
          </a:p>
          <a:p>
            <a:endParaRPr lang="en-US" sz="1200" dirty="0" smtClean="0">
              <a:solidFill>
                <a:srgbClr val="000000"/>
              </a:solidFill>
              <a:latin typeface="Courier New" charset="0"/>
            </a:endParaRPr>
          </a:p>
          <a:p>
            <a:r>
              <a:rPr lang="en-US" sz="1600" dirty="0" err="1" smtClean="0">
                <a:solidFill>
                  <a:srgbClr val="000000"/>
                </a:solidFill>
                <a:latin typeface="Courier New" charset="0"/>
              </a:rPr>
              <a:t>Point::Point</a:t>
            </a:r>
            <a:r>
              <a:rPr lang="en-US" sz="1600" dirty="0" smtClean="0">
                <a:solidFill>
                  <a:srgbClr val="000000"/>
                </a:solidFill>
                <a:latin typeface="Courier New" charset="0"/>
              </a:rPr>
              <a:t>() {</a:t>
            </a:r>
          </a:p>
          <a:p>
            <a:r>
              <a:rPr lang="en-US" sz="1600" dirty="0" smtClean="0">
                <a:solidFill>
                  <a:srgbClr val="000000"/>
                </a:solidFill>
                <a:latin typeface="Courier New" charset="0"/>
              </a:rPr>
              <a:t>   </a:t>
            </a:r>
            <a:r>
              <a:rPr lang="en-US" sz="1600" dirty="0" err="1" smtClean="0">
                <a:solidFill>
                  <a:srgbClr val="000000"/>
                </a:solidFill>
                <a:latin typeface="Courier New" charset="0"/>
              </a:rPr>
              <a:t>x</a:t>
            </a:r>
            <a:r>
              <a:rPr lang="en-US" sz="1600" dirty="0" smtClean="0">
                <a:solidFill>
                  <a:srgbClr val="000000"/>
                </a:solidFill>
                <a:latin typeface="Courier New" charset="0"/>
              </a:rPr>
              <a:t> = 0;</a:t>
            </a:r>
          </a:p>
          <a:p>
            <a:r>
              <a:rPr lang="en-US" sz="1600" dirty="0" smtClean="0">
                <a:solidFill>
                  <a:srgbClr val="000000"/>
                </a:solidFill>
                <a:latin typeface="Courier New" charset="0"/>
              </a:rPr>
              <a:t>   </a:t>
            </a:r>
            <a:r>
              <a:rPr lang="en-US" sz="1600" dirty="0" err="1" smtClean="0">
                <a:solidFill>
                  <a:srgbClr val="000000"/>
                </a:solidFill>
                <a:latin typeface="Courier New" charset="0"/>
              </a:rPr>
              <a:t>y</a:t>
            </a:r>
            <a:r>
              <a:rPr lang="en-US" sz="1600" dirty="0" smtClean="0">
                <a:solidFill>
                  <a:srgbClr val="000000"/>
                </a:solidFill>
                <a:latin typeface="Courier New" charset="0"/>
              </a:rPr>
              <a:t> = 0;</a:t>
            </a:r>
          </a:p>
          <a:p>
            <a:r>
              <a:rPr lang="en-US" sz="1600" dirty="0" smtClean="0">
                <a:solidFill>
                  <a:srgbClr val="000000"/>
                </a:solidFill>
                <a:latin typeface="Courier New" charset="0"/>
              </a:rPr>
              <a:t>}</a:t>
            </a:r>
          </a:p>
          <a:p>
            <a:endParaRPr lang="en-US" sz="1200" dirty="0" smtClean="0">
              <a:solidFill>
                <a:srgbClr val="000000"/>
              </a:solidFill>
              <a:latin typeface="Courier New" charset="0"/>
            </a:endParaRPr>
          </a:p>
          <a:p>
            <a:r>
              <a:rPr lang="en-US" sz="1600" dirty="0" err="1" smtClean="0">
                <a:solidFill>
                  <a:srgbClr val="000000"/>
                </a:solidFill>
                <a:latin typeface="Courier New" charset="0"/>
              </a:rPr>
              <a:t>Point::Point(int</a:t>
            </a:r>
            <a:r>
              <a:rPr lang="en-US" sz="1600" dirty="0" smtClean="0">
                <a:solidFill>
                  <a:srgbClr val="000000"/>
                </a:solidFill>
                <a:latin typeface="Courier New" charset="0"/>
              </a:rPr>
              <a:t> </a:t>
            </a:r>
            <a:r>
              <a:rPr lang="en-US" sz="1600" dirty="0" err="1" smtClean="0">
                <a:solidFill>
                  <a:srgbClr val="000000"/>
                </a:solidFill>
                <a:latin typeface="Courier New" charset="0"/>
              </a:rPr>
              <a:t>xc</a:t>
            </a:r>
            <a:r>
              <a:rPr lang="en-US" sz="1600" dirty="0" smtClean="0">
                <a:solidFill>
                  <a:srgbClr val="000000"/>
                </a:solidFill>
                <a:latin typeface="Courier New" charset="0"/>
              </a:rPr>
              <a:t>, </a:t>
            </a:r>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yc</a:t>
            </a:r>
            <a:r>
              <a:rPr lang="en-US" sz="1600" dirty="0" smtClean="0">
                <a:solidFill>
                  <a:srgbClr val="000000"/>
                </a:solidFill>
                <a:latin typeface="Courier New" charset="0"/>
              </a:rPr>
              <a:t>) {</a:t>
            </a:r>
          </a:p>
          <a:p>
            <a:r>
              <a:rPr lang="en-US" sz="1600" dirty="0" smtClean="0">
                <a:solidFill>
                  <a:srgbClr val="000000"/>
                </a:solidFill>
                <a:latin typeface="Courier New" charset="0"/>
              </a:rPr>
              <a:t>   </a:t>
            </a:r>
            <a:r>
              <a:rPr lang="en-US" sz="1600" dirty="0" err="1" smtClean="0">
                <a:solidFill>
                  <a:srgbClr val="000000"/>
                </a:solidFill>
                <a:latin typeface="Courier New" charset="0"/>
              </a:rPr>
              <a:t>x</a:t>
            </a:r>
            <a:r>
              <a:rPr lang="en-US" sz="1600" dirty="0" smtClean="0">
                <a:solidFill>
                  <a:srgbClr val="000000"/>
                </a:solidFill>
                <a:latin typeface="Courier New" charset="0"/>
              </a:rPr>
              <a:t> = </a:t>
            </a:r>
            <a:r>
              <a:rPr lang="en-US" sz="1600" dirty="0" err="1" smtClean="0">
                <a:solidFill>
                  <a:srgbClr val="000000"/>
                </a:solidFill>
                <a:latin typeface="Courier New" charset="0"/>
              </a:rPr>
              <a:t>xc</a:t>
            </a:r>
            <a:r>
              <a:rPr lang="en-US" sz="1600" dirty="0" smtClean="0">
                <a:solidFill>
                  <a:srgbClr val="000000"/>
                </a:solidFill>
                <a:latin typeface="Courier New" charset="0"/>
              </a:rPr>
              <a:t>;</a:t>
            </a:r>
          </a:p>
          <a:p>
            <a:r>
              <a:rPr lang="en-US" sz="1600" dirty="0" smtClean="0">
                <a:solidFill>
                  <a:srgbClr val="000000"/>
                </a:solidFill>
                <a:latin typeface="Courier New" charset="0"/>
              </a:rPr>
              <a:t>   </a:t>
            </a:r>
            <a:r>
              <a:rPr lang="en-US" sz="1600" dirty="0" err="1" smtClean="0">
                <a:solidFill>
                  <a:srgbClr val="000000"/>
                </a:solidFill>
                <a:latin typeface="Courier New" charset="0"/>
              </a:rPr>
              <a:t>y</a:t>
            </a:r>
            <a:r>
              <a:rPr lang="en-US" sz="1600" dirty="0" smtClean="0">
                <a:solidFill>
                  <a:srgbClr val="000000"/>
                </a:solidFill>
                <a:latin typeface="Courier New" charset="0"/>
              </a:rPr>
              <a:t> = </a:t>
            </a:r>
            <a:r>
              <a:rPr lang="en-US" sz="1600" dirty="0" err="1" smtClean="0">
                <a:solidFill>
                  <a:srgbClr val="000000"/>
                </a:solidFill>
                <a:latin typeface="Courier New" charset="0"/>
              </a:rPr>
              <a:t>yc</a:t>
            </a:r>
            <a:r>
              <a:rPr lang="en-US" sz="1600" dirty="0" smtClean="0">
                <a:solidFill>
                  <a:srgbClr val="000000"/>
                </a:solidFill>
                <a:latin typeface="Courier New" charset="0"/>
              </a:rPr>
              <a:t>;</a:t>
            </a:r>
          </a:p>
          <a:p>
            <a:r>
              <a:rPr lang="en-US" sz="1600"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2877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4" name="Text Box 6"/>
            <p:cNvSpPr txBox="1">
              <a:spLocks noChangeArrowheads="1"/>
            </p:cNvSpPr>
            <p:nvPr/>
          </p:nvSpPr>
          <p:spPr bwMode="auto">
            <a:xfrm>
              <a:off x="251" y="752"/>
              <a:ext cx="5261" cy="3160"/>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 Getters */</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Point::getX</a:t>
              </a:r>
              <a:r>
                <a:rPr lang="en-US" sz="1600" dirty="0" smtClean="0">
                  <a:solidFill>
                    <a:srgbClr val="000000"/>
                  </a:solidFill>
                  <a:latin typeface="Courier New" charset="0"/>
                </a:rPr>
                <a:t>() {</a:t>
              </a:r>
            </a:p>
            <a:p>
              <a:r>
                <a:rPr lang="en-US" sz="1600" dirty="0" smtClean="0">
                  <a:solidFill>
                    <a:srgbClr val="000000"/>
                  </a:solidFill>
                  <a:latin typeface="Courier New" charset="0"/>
                </a:rPr>
                <a:t>   return </a:t>
              </a:r>
              <a:r>
                <a:rPr lang="en-US" sz="1600" dirty="0" err="1" smtClean="0">
                  <a:solidFill>
                    <a:srgbClr val="000000"/>
                  </a:solidFill>
                  <a:latin typeface="Courier New" charset="0"/>
                </a:rPr>
                <a:t>x</a:t>
              </a:r>
              <a:r>
                <a:rPr lang="en-US" sz="1600" dirty="0" smtClean="0">
                  <a:solidFill>
                    <a:srgbClr val="000000"/>
                  </a:solidFill>
                  <a:latin typeface="Courier New" charset="0"/>
                </a:rPr>
                <a:t>;</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int</a:t>
              </a:r>
              <a:r>
                <a:rPr lang="en-US" sz="1600" dirty="0" smtClean="0">
                  <a:solidFill>
                    <a:srgbClr val="000000"/>
                  </a:solidFill>
                  <a:latin typeface="Courier New" charset="0"/>
                </a:rPr>
                <a:t> </a:t>
              </a:r>
              <a:r>
                <a:rPr lang="en-US" sz="1600" dirty="0" err="1" smtClean="0">
                  <a:solidFill>
                    <a:srgbClr val="000000"/>
                  </a:solidFill>
                  <a:latin typeface="Courier New" charset="0"/>
                </a:rPr>
                <a:t>Point::getY</a:t>
              </a:r>
              <a:r>
                <a:rPr lang="en-US" sz="1600" dirty="0" smtClean="0">
                  <a:solidFill>
                    <a:srgbClr val="000000"/>
                  </a:solidFill>
                  <a:latin typeface="Courier New" charset="0"/>
                </a:rPr>
                <a:t>() {</a:t>
              </a:r>
            </a:p>
            <a:p>
              <a:r>
                <a:rPr lang="en-US" sz="1600" dirty="0" smtClean="0">
                  <a:solidFill>
                    <a:srgbClr val="000000"/>
                  </a:solidFill>
                  <a:latin typeface="Courier New" charset="0"/>
                </a:rPr>
                <a:t>   return </a:t>
              </a:r>
              <a:r>
                <a:rPr lang="en-US" sz="1600" dirty="0" err="1" smtClean="0">
                  <a:solidFill>
                    <a:srgbClr val="000000"/>
                  </a:solidFill>
                  <a:latin typeface="Courier New" charset="0"/>
                </a:rPr>
                <a:t>y</a:t>
              </a:r>
              <a:r>
                <a:rPr lang="en-US" sz="1600" dirty="0" smtClean="0">
                  <a:solidFill>
                    <a:srgbClr val="000000"/>
                  </a:solidFill>
                  <a:latin typeface="Courier New" charset="0"/>
                </a:rPr>
                <a:t>;</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smtClean="0">
                  <a:solidFill>
                    <a:srgbClr val="0000FF"/>
                  </a:solidFill>
                  <a:latin typeface="Courier New" charset="0"/>
                </a:rPr>
                <a:t>/* The </a:t>
              </a:r>
              <a:r>
                <a:rPr lang="en-US" sz="1600" dirty="0" err="1" smtClean="0">
                  <a:solidFill>
                    <a:srgbClr val="0000FF"/>
                  </a:solidFill>
                  <a:latin typeface="Courier New" charset="0"/>
                </a:rPr>
                <a:t>toString</a:t>
              </a:r>
              <a:r>
                <a:rPr lang="en-US" sz="1600" dirty="0" smtClean="0">
                  <a:solidFill>
                    <a:srgbClr val="0000FF"/>
                  </a:solidFill>
                  <a:latin typeface="Courier New" charset="0"/>
                </a:rPr>
                <a:t> method and the &lt;&lt; operator */</a:t>
              </a:r>
            </a:p>
            <a:p>
              <a:endParaRPr lang="en-US" sz="1600" dirty="0" smtClean="0">
                <a:solidFill>
                  <a:srgbClr val="000000"/>
                </a:solidFill>
                <a:latin typeface="Courier New" charset="0"/>
              </a:endParaRPr>
            </a:p>
            <a:p>
              <a:r>
                <a:rPr lang="en-US" sz="1600" dirty="0" smtClean="0">
                  <a:solidFill>
                    <a:srgbClr val="000000"/>
                  </a:solidFill>
                  <a:latin typeface="Courier New" charset="0"/>
                </a:rPr>
                <a:t>string </a:t>
              </a:r>
              <a:r>
                <a:rPr lang="en-US" sz="1600" dirty="0" err="1" smtClean="0">
                  <a:solidFill>
                    <a:srgbClr val="000000"/>
                  </a:solidFill>
                  <a:latin typeface="Courier New" charset="0"/>
                </a:rPr>
                <a:t>Point::toString</a:t>
              </a:r>
              <a:r>
                <a:rPr lang="en-US" sz="1600" dirty="0" smtClean="0">
                  <a:solidFill>
                    <a:srgbClr val="000000"/>
                  </a:solidFill>
                  <a:latin typeface="Courier New" charset="0"/>
                </a:rPr>
                <a:t>() {</a:t>
              </a:r>
            </a:p>
            <a:p>
              <a:r>
                <a:rPr lang="en-US" sz="1600" dirty="0" smtClean="0">
                  <a:solidFill>
                    <a:srgbClr val="000000"/>
                  </a:solidFill>
                  <a:latin typeface="Courier New" charset="0"/>
                </a:rPr>
                <a:t>   return "("</a:t>
              </a:r>
              <a:r>
                <a:rPr lang="en-US" dirty="0" smtClean="0">
                  <a:solidFill>
                    <a:srgbClr val="000000"/>
                  </a:solidFill>
                  <a:latin typeface="Courier New" charset="0"/>
                </a:rPr>
                <a:t> </a:t>
              </a:r>
              <a:r>
                <a:rPr lang="en-US" sz="1600" dirty="0" smtClean="0">
                  <a:solidFill>
                    <a:srgbClr val="000000"/>
                  </a:solidFill>
                  <a:latin typeface="Courier New" charset="0"/>
                </a:rPr>
                <a:t>+</a:t>
              </a:r>
              <a:r>
                <a:rPr lang="en-US" dirty="0" smtClean="0">
                  <a:solidFill>
                    <a:srgbClr val="000000"/>
                  </a:solidFill>
                  <a:latin typeface="Courier New" charset="0"/>
                </a:rPr>
                <a:t> </a:t>
              </a:r>
              <a:r>
                <a:rPr lang="en-US" sz="1600" dirty="0" err="1" smtClean="0">
                  <a:solidFill>
                    <a:srgbClr val="000000"/>
                  </a:solidFill>
                  <a:latin typeface="Courier New" charset="0"/>
                </a:rPr>
                <a:t>integerToString(x</a:t>
              </a:r>
              <a:r>
                <a:rPr lang="en-US" sz="1600" dirty="0" smtClean="0">
                  <a:solidFill>
                    <a:srgbClr val="000000"/>
                  </a:solidFill>
                  <a:latin typeface="Courier New" charset="0"/>
                </a:rPr>
                <a:t>)</a:t>
              </a:r>
              <a:r>
                <a:rPr lang="en-US" dirty="0" smtClean="0">
                  <a:solidFill>
                    <a:srgbClr val="000000"/>
                  </a:solidFill>
                  <a:latin typeface="Courier New" charset="0"/>
                </a:rPr>
                <a:t> </a:t>
              </a:r>
              <a:r>
                <a:rPr lang="en-US" sz="1600" dirty="0" smtClean="0">
                  <a:solidFill>
                    <a:srgbClr val="000000"/>
                  </a:solidFill>
                  <a:latin typeface="Courier New" charset="0"/>
                </a:rPr>
                <a:t>+</a:t>
              </a:r>
              <a:r>
                <a:rPr lang="en-US" dirty="0" smtClean="0">
                  <a:solidFill>
                    <a:srgbClr val="000000"/>
                  </a:solidFill>
                  <a:latin typeface="Courier New" charset="0"/>
                </a:rPr>
                <a:t> </a:t>
              </a:r>
              <a:r>
                <a:rPr lang="en-US" sz="1600" dirty="0" smtClean="0">
                  <a:solidFill>
                    <a:srgbClr val="000000"/>
                  </a:solidFill>
                  <a:latin typeface="Courier New" charset="0"/>
                </a:rPr>
                <a:t>","</a:t>
              </a:r>
              <a:r>
                <a:rPr lang="en-US" dirty="0" smtClean="0">
                  <a:solidFill>
                    <a:srgbClr val="000000"/>
                  </a:solidFill>
                  <a:latin typeface="Courier New" charset="0"/>
                </a:rPr>
                <a:t> </a:t>
              </a:r>
              <a:r>
                <a:rPr lang="en-US" sz="1600" dirty="0" smtClean="0">
                  <a:solidFill>
                    <a:srgbClr val="000000"/>
                  </a:solidFill>
                  <a:latin typeface="Courier New" charset="0"/>
                </a:rPr>
                <a:t>+</a:t>
              </a:r>
              <a:r>
                <a:rPr lang="en-US" dirty="0" smtClean="0">
                  <a:solidFill>
                    <a:srgbClr val="000000"/>
                  </a:solidFill>
                  <a:latin typeface="Courier New" charset="0"/>
                </a:rPr>
                <a:t> </a:t>
              </a:r>
              <a:r>
                <a:rPr lang="en-US" sz="1600" dirty="0" err="1" smtClean="0">
                  <a:solidFill>
                    <a:srgbClr val="000000"/>
                  </a:solidFill>
                  <a:latin typeface="Courier New" charset="0"/>
                </a:rPr>
                <a:t>integerToString(y</a:t>
              </a:r>
              <a:r>
                <a:rPr lang="en-US" sz="1600" dirty="0" smtClean="0">
                  <a:solidFill>
                    <a:srgbClr val="000000"/>
                  </a:solidFill>
                  <a:latin typeface="Courier New" charset="0"/>
                </a:rPr>
                <a:t>)</a:t>
              </a:r>
              <a:r>
                <a:rPr lang="en-US" dirty="0" smtClean="0">
                  <a:solidFill>
                    <a:srgbClr val="000000"/>
                  </a:solidFill>
                  <a:latin typeface="Courier New" charset="0"/>
                </a:rPr>
                <a:t> </a:t>
              </a:r>
              <a:r>
                <a:rPr lang="en-US" sz="1600" dirty="0" smtClean="0">
                  <a:solidFill>
                    <a:srgbClr val="000000"/>
                  </a:solidFill>
                  <a:latin typeface="Courier New" charset="0"/>
                </a:rPr>
                <a:t>+</a:t>
              </a:r>
              <a:r>
                <a:rPr lang="en-US" dirty="0" smtClean="0">
                  <a:solidFill>
                    <a:srgbClr val="000000"/>
                  </a:solidFill>
                  <a:latin typeface="Courier New" charset="0"/>
                </a:rPr>
                <a:t> </a:t>
              </a:r>
              <a:r>
                <a:rPr lang="en-US" sz="1600" dirty="0" smtClean="0">
                  <a:solidFill>
                    <a:srgbClr val="000000"/>
                  </a:solidFill>
                  <a:latin typeface="Courier New" charset="0"/>
                </a:rPr>
                <a:t>")";</a:t>
              </a:r>
            </a:p>
            <a:p>
              <a:r>
                <a:rPr lang="en-US" sz="1600" dirty="0" smtClean="0">
                  <a:solidFill>
                    <a:srgbClr val="000000"/>
                  </a:solidFill>
                  <a:latin typeface="Courier New" charset="0"/>
                </a:rPr>
                <a:t>}</a:t>
              </a:r>
            </a:p>
            <a:p>
              <a:endParaRPr lang="en-US" sz="1600" dirty="0" smtClean="0">
                <a:solidFill>
                  <a:srgbClr val="000000"/>
                </a:solidFill>
                <a:latin typeface="Courier New" charset="0"/>
              </a:endParaRPr>
            </a:p>
            <a:p>
              <a:r>
                <a:rPr lang="en-US" sz="1600" dirty="0" err="1" smtClean="0">
                  <a:solidFill>
                    <a:srgbClr val="000000"/>
                  </a:solidFill>
                  <a:latin typeface="Courier New" charset="0"/>
                </a:rPr>
                <a:t>ostream</a:t>
              </a:r>
              <a:r>
                <a:rPr lang="en-US" sz="1600" dirty="0" smtClean="0">
                  <a:solidFill>
                    <a:srgbClr val="000000"/>
                  </a:solidFill>
                  <a:latin typeface="Courier New" charset="0"/>
                </a:rPr>
                <a:t> &amp; operator&lt;&lt;(</a:t>
              </a:r>
              <a:r>
                <a:rPr lang="en-US" sz="1600" dirty="0" err="1" smtClean="0">
                  <a:solidFill>
                    <a:srgbClr val="000000"/>
                  </a:solidFill>
                  <a:latin typeface="Courier New" charset="0"/>
                </a:rPr>
                <a:t>ostream</a:t>
              </a:r>
              <a:r>
                <a:rPr lang="en-US" sz="1600" dirty="0" smtClean="0">
                  <a:solidFill>
                    <a:srgbClr val="000000"/>
                  </a:solidFill>
                  <a:latin typeface="Courier New" charset="0"/>
                </a:rPr>
                <a:t> &amp; </a:t>
              </a:r>
              <a:r>
                <a:rPr lang="en-US" sz="1600" dirty="0" err="1" smtClean="0">
                  <a:solidFill>
                    <a:srgbClr val="000000"/>
                  </a:solidFill>
                  <a:latin typeface="Courier New" charset="0"/>
                </a:rPr>
                <a:t>os</a:t>
              </a:r>
              <a:r>
                <a:rPr lang="en-US" sz="1600" dirty="0" smtClean="0">
                  <a:solidFill>
                    <a:srgbClr val="000000"/>
                  </a:solidFill>
                  <a:latin typeface="Courier New" charset="0"/>
                </a:rPr>
                <a:t>, Point pt) {</a:t>
              </a:r>
            </a:p>
            <a:p>
              <a:r>
                <a:rPr lang="en-US" sz="1600" dirty="0" smtClean="0">
                  <a:solidFill>
                    <a:srgbClr val="000000"/>
                  </a:solidFill>
                  <a:latin typeface="Courier New" charset="0"/>
                </a:rPr>
                <a:t>   return </a:t>
              </a:r>
              <a:r>
                <a:rPr lang="en-US" sz="1600" dirty="0" err="1" smtClean="0">
                  <a:solidFill>
                    <a:srgbClr val="000000"/>
                  </a:solidFill>
                  <a:latin typeface="Courier New" charset="0"/>
                </a:rPr>
                <a:t>os</a:t>
              </a:r>
              <a:r>
                <a:rPr lang="en-US" sz="1600" dirty="0" smtClean="0">
                  <a:solidFill>
                    <a:srgbClr val="000000"/>
                  </a:solidFill>
                  <a:latin typeface="Courier New" charset="0"/>
                </a:rPr>
                <a:t> &lt;&lt; </a:t>
              </a:r>
              <a:r>
                <a:rPr lang="en-US" sz="1600" dirty="0" err="1" smtClean="0">
                  <a:solidFill>
                    <a:srgbClr val="000000"/>
                  </a:solidFill>
                  <a:latin typeface="Courier New" charset="0"/>
                </a:rPr>
                <a:t>pt.toString</a:t>
              </a:r>
              <a:r>
                <a:rPr lang="en-US" sz="1600" dirty="0" smtClean="0">
                  <a:solidFill>
                    <a:srgbClr val="000000"/>
                  </a:solidFill>
                  <a:latin typeface="Courier New" charset="0"/>
                </a:rPr>
                <a:t>();</a:t>
              </a:r>
            </a:p>
            <a:p>
              <a:r>
                <a:rPr lang="en-US" sz="1600" dirty="0" smtClean="0">
                  <a:solidFill>
                    <a:srgbClr val="000000"/>
                  </a:solidFill>
                  <a:latin typeface="Courier New" charset="0"/>
                </a:rPr>
                <a:t>}</a:t>
              </a:r>
            </a:p>
            <a:p>
              <a:endParaRPr lang="en-US" sz="1600" dirty="0">
                <a:solidFill>
                  <a:srgbClr val="000000"/>
                </a:solidFill>
                <a:latin typeface="Courier New" charset="0"/>
              </a:endParaRPr>
            </a:p>
          </p:txBody>
        </p:sp>
      </p:grpSp>
      <p:sp>
        <p:nvSpPr>
          <p:cNvPr id="92877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point.cpp</a:t>
            </a:r>
            <a:r>
              <a:rPr lang="en-US" sz="4000" dirty="0">
                <a:solidFill>
                  <a:srgbClr val="FF0000"/>
                </a:solidFill>
              </a:rPr>
              <a:t> Implementation</a:t>
            </a:r>
          </a:p>
        </p:txBody>
      </p:sp>
      <p:sp>
        <p:nvSpPr>
          <p:cNvPr id="9287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8771"/>
                                        </p:tgtEl>
                                        <p:attrNameLst>
                                          <p:attrName>ppt_x</p:attrName>
                                        </p:attrNameLst>
                                      </p:cBhvr>
                                      <p:tavLst>
                                        <p:tav tm="0">
                                          <p:val>
                                            <p:strVal val="ppt_x"/>
                                          </p:val>
                                        </p:tav>
                                        <p:tav tm="100000">
                                          <p:val>
                                            <p:strVal val="ppt_x"/>
                                          </p:val>
                                        </p:tav>
                                      </p:tavLst>
                                    </p:anim>
                                    <p:anim calcmode="lin" valueType="num">
                                      <p:cBhvr additive="base">
                                        <p:cTn id="7" dur="1000"/>
                                        <p:tgtEl>
                                          <p:spTgt spid="928771"/>
                                        </p:tgtEl>
                                        <p:attrNameLst>
                                          <p:attrName>ppt_y</p:attrName>
                                        </p:attrNameLst>
                                      </p:cBhvr>
                                      <p:tavLst>
                                        <p:tav tm="0">
                                          <p:val>
                                            <p:strVal val="ppt_y"/>
                                          </p:val>
                                        </p:tav>
                                        <p:tav tm="100000">
                                          <p:val>
                                            <p:strVal val="0-ppt_h/2"/>
                                          </p:val>
                                        </p:tav>
                                      </p:tavLst>
                                    </p:anim>
                                    <p:set>
                                      <p:cBhvr>
                                        <p:cTn id="8" dur="1" fill="hold">
                                          <p:stCondLst>
                                            <p:cond delay="999"/>
                                          </p:stCondLst>
                                        </p:cTn>
                                        <p:tgtEl>
                                          <p:spTgt spid="92877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8771" grpId="0"/>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Rational Numbers</a:t>
            </a:r>
            <a:endParaRPr lang="en-US">
              <a:solidFill>
                <a:schemeClr val="tx1"/>
              </a:solidFill>
              <a:ea typeface="ＭＳ Ｐゴシック" pitchFamily="1" charset="-128"/>
              <a:cs typeface="ＭＳ Ｐゴシック" pitchFamily="1" charset="-128"/>
            </a:endParaRPr>
          </a:p>
        </p:txBody>
      </p:sp>
      <p:sp>
        <p:nvSpPr>
          <p:cNvPr id="49155" name="Rectangle 3"/>
          <p:cNvSpPr>
            <a:spLocks noChangeArrowheads="1"/>
          </p:cNvSpPr>
          <p:nvPr/>
        </p:nvSpPr>
        <p:spPr bwMode="auto">
          <a:xfrm>
            <a:off x="482600" y="1155700"/>
            <a:ext cx="8128000" cy="13589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latin typeface="Times New Roman" pitchFamily="1" charset="0"/>
              </a:rPr>
              <a:t>As a more elaborate example of class definition, section </a:t>
            </a:r>
            <a:r>
              <a:rPr lang="en-US" sz="2400" b="0" dirty="0" smtClean="0">
                <a:solidFill>
                  <a:srgbClr val="000000"/>
                </a:solidFill>
                <a:latin typeface="Times New Roman" pitchFamily="1" charset="0"/>
              </a:rPr>
              <a:t>6.3 </a:t>
            </a:r>
            <a:r>
              <a:rPr lang="en-US" sz="2400" b="0" dirty="0">
                <a:solidFill>
                  <a:srgbClr val="000000"/>
                </a:solidFill>
                <a:latin typeface="Times New Roman" pitchFamily="1" charset="0"/>
              </a:rPr>
              <a:t>defines a class called </a:t>
            </a:r>
            <a:r>
              <a:rPr lang="en-US" sz="2000" dirty="0">
                <a:solidFill>
                  <a:srgbClr val="000000"/>
                </a:solidFill>
                <a:latin typeface="Courier New" pitchFamily="1" charset="0"/>
              </a:rPr>
              <a:t>Rational</a:t>
            </a:r>
            <a:r>
              <a:rPr lang="en-US" sz="2400" b="0" dirty="0">
                <a:solidFill>
                  <a:srgbClr val="000000"/>
                </a:solidFill>
                <a:latin typeface="Times New Roman" pitchFamily="1" charset="0"/>
              </a:rPr>
              <a:t> that represents </a:t>
            </a:r>
            <a:r>
              <a:rPr lang="en-US" sz="2400" i="1" dirty="0">
                <a:solidFill>
                  <a:srgbClr val="000000"/>
                </a:solidFill>
                <a:latin typeface="Times New Roman" pitchFamily="1" charset="0"/>
              </a:rPr>
              <a:t>rational numbers</a:t>
            </a:r>
            <a:r>
              <a:rPr lang="en-US" sz="2400" b="0" dirty="0">
                <a:solidFill>
                  <a:srgbClr val="000000"/>
                </a:solidFill>
                <a:latin typeface="Times New Roman" pitchFamily="1" charset="0"/>
              </a:rPr>
              <a:t>, which are simply the quotient of two integers.</a:t>
            </a:r>
          </a:p>
        </p:txBody>
      </p:sp>
      <p:sp>
        <p:nvSpPr>
          <p:cNvPr id="714756" name="Rectangle 4"/>
          <p:cNvSpPr>
            <a:spLocks noChangeArrowheads="1"/>
          </p:cNvSpPr>
          <p:nvPr/>
        </p:nvSpPr>
        <p:spPr bwMode="auto">
          <a:xfrm>
            <a:off x="482600" y="2273300"/>
            <a:ext cx="8131175" cy="13716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latin typeface="Times New Roman" pitchFamily="1" charset="0"/>
              </a:rPr>
              <a:t>Rational numbers can be useful in cases in which you need exact calculation with fractions.  Even if you use a </a:t>
            </a:r>
            <a:r>
              <a:rPr lang="en-US" sz="2000">
                <a:solidFill>
                  <a:srgbClr val="000000"/>
                </a:solidFill>
                <a:latin typeface="Courier New" pitchFamily="1" charset="0"/>
              </a:rPr>
              <a:t>double</a:t>
            </a:r>
            <a:r>
              <a:rPr lang="en-US" sz="2400" b="0">
                <a:solidFill>
                  <a:srgbClr val="000000"/>
                </a:solidFill>
                <a:latin typeface="Times New Roman" pitchFamily="1" charset="0"/>
              </a:rPr>
              <a:t>, the floating-point number 0.1 is represented internally as an approximation.  The rational number 1 / 10 is exact.</a:t>
            </a:r>
          </a:p>
        </p:txBody>
      </p:sp>
      <p:grpSp>
        <p:nvGrpSpPr>
          <p:cNvPr id="2" name="Group 5"/>
          <p:cNvGrpSpPr>
            <a:grpSpLocks/>
          </p:cNvGrpSpPr>
          <p:nvPr/>
        </p:nvGrpSpPr>
        <p:grpSpPr bwMode="auto">
          <a:xfrm>
            <a:off x="482600" y="3708400"/>
            <a:ext cx="8131175" cy="2616200"/>
            <a:chOff x="304" y="2336"/>
            <a:chExt cx="5122" cy="1648"/>
          </a:xfrm>
        </p:grpSpPr>
        <p:sp>
          <p:nvSpPr>
            <p:cNvPr id="49158" name="Rectangle 6"/>
            <p:cNvSpPr>
              <a:spLocks noChangeArrowheads="1"/>
            </p:cNvSpPr>
            <p:nvPr/>
          </p:nvSpPr>
          <p:spPr bwMode="auto">
            <a:xfrm>
              <a:off x="304" y="2336"/>
              <a:ext cx="5122" cy="266"/>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latin typeface="Times New Roman" pitchFamily="1" charset="0"/>
                </a:rPr>
                <a:t>Rational numbers support the standard arithmetic operations: </a:t>
              </a:r>
            </a:p>
          </p:txBody>
        </p:sp>
        <p:sp>
          <p:nvSpPr>
            <p:cNvPr id="49159" name="Rectangle 7"/>
            <p:cNvSpPr>
              <a:spLocks noChangeArrowheads="1"/>
            </p:cNvSpPr>
            <p:nvPr/>
          </p:nvSpPr>
          <p:spPr bwMode="auto">
            <a:xfrm>
              <a:off x="579" y="2633"/>
              <a:ext cx="4749" cy="1351"/>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nSpc>
                  <a:spcPct val="85000"/>
                </a:lnSpc>
              </a:pPr>
              <a:endParaRPr lang="en-US" b="0" i="1" dirty="0">
                <a:solidFill>
                  <a:srgbClr val="000000"/>
                </a:solidFill>
                <a:latin typeface="Times New Roman" pitchFamily="1" charset="0"/>
              </a:endParaRPr>
            </a:p>
          </p:txBody>
        </p:sp>
        <p:sp>
          <p:nvSpPr>
            <p:cNvPr id="49160" name="Text Box 8"/>
            <p:cNvSpPr txBox="1">
              <a:spLocks noChangeArrowheads="1"/>
            </p:cNvSpPr>
            <p:nvPr/>
          </p:nvSpPr>
          <p:spPr bwMode="auto">
            <a:xfrm>
              <a:off x="960" y="288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a:t>
              </a:r>
            </a:p>
          </p:txBody>
        </p:sp>
        <p:sp>
          <p:nvSpPr>
            <p:cNvPr id="49161" name="Text Box 9"/>
            <p:cNvSpPr txBox="1">
              <a:spLocks noChangeArrowheads="1"/>
            </p:cNvSpPr>
            <p:nvPr/>
          </p:nvSpPr>
          <p:spPr bwMode="auto">
            <a:xfrm>
              <a:off x="960" y="302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a:t>
              </a:r>
            </a:p>
          </p:txBody>
        </p:sp>
        <p:sp>
          <p:nvSpPr>
            <p:cNvPr id="49162" name="Line 10"/>
            <p:cNvSpPr>
              <a:spLocks noChangeShapeType="1"/>
            </p:cNvSpPr>
            <p:nvPr/>
          </p:nvSpPr>
          <p:spPr bwMode="auto">
            <a:xfrm>
              <a:off x="979" y="305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63" name="Text Box 11"/>
            <p:cNvSpPr txBox="1">
              <a:spLocks noChangeArrowheads="1"/>
            </p:cNvSpPr>
            <p:nvPr/>
          </p:nvSpPr>
          <p:spPr bwMode="auto">
            <a:xfrm>
              <a:off x="1144" y="295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64" name="Text Box 12"/>
            <p:cNvSpPr txBox="1">
              <a:spLocks noChangeArrowheads="1"/>
            </p:cNvSpPr>
            <p:nvPr/>
          </p:nvSpPr>
          <p:spPr bwMode="auto">
            <a:xfrm>
              <a:off x="1320" y="288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c</a:t>
              </a:r>
            </a:p>
          </p:txBody>
        </p:sp>
        <p:sp>
          <p:nvSpPr>
            <p:cNvPr id="49165" name="Text Box 13"/>
            <p:cNvSpPr txBox="1">
              <a:spLocks noChangeArrowheads="1"/>
            </p:cNvSpPr>
            <p:nvPr/>
          </p:nvSpPr>
          <p:spPr bwMode="auto">
            <a:xfrm>
              <a:off x="1320" y="302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d</a:t>
              </a:r>
            </a:p>
          </p:txBody>
        </p:sp>
        <p:sp>
          <p:nvSpPr>
            <p:cNvPr id="49166" name="Line 14"/>
            <p:cNvSpPr>
              <a:spLocks noChangeShapeType="1"/>
            </p:cNvSpPr>
            <p:nvPr/>
          </p:nvSpPr>
          <p:spPr bwMode="auto">
            <a:xfrm>
              <a:off x="1339" y="305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67" name="Text Box 15"/>
            <p:cNvSpPr txBox="1">
              <a:spLocks noChangeArrowheads="1"/>
            </p:cNvSpPr>
            <p:nvPr/>
          </p:nvSpPr>
          <p:spPr bwMode="auto">
            <a:xfrm>
              <a:off x="1512" y="295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68" name="Text Box 16"/>
            <p:cNvSpPr txBox="1">
              <a:spLocks noChangeArrowheads="1"/>
            </p:cNvSpPr>
            <p:nvPr/>
          </p:nvSpPr>
          <p:spPr bwMode="auto">
            <a:xfrm>
              <a:off x="1704" y="2880"/>
              <a:ext cx="55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ad +</a:t>
              </a:r>
              <a:r>
                <a:rPr lang="en-US" sz="1200" b="0" i="1">
                  <a:solidFill>
                    <a:srgbClr val="000000"/>
                  </a:solidFill>
                  <a:latin typeface="Times New Roman" pitchFamily="1" charset="0"/>
                </a:rPr>
                <a:t> </a:t>
              </a:r>
              <a:r>
                <a:rPr lang="en-US" sz="1600" b="0" i="1">
                  <a:solidFill>
                    <a:srgbClr val="000000"/>
                  </a:solidFill>
                  <a:latin typeface="Times New Roman" pitchFamily="1" charset="0"/>
                </a:rPr>
                <a:t>bc</a:t>
              </a:r>
            </a:p>
          </p:txBody>
        </p:sp>
        <p:sp>
          <p:nvSpPr>
            <p:cNvPr id="49169" name="Line 17"/>
            <p:cNvSpPr>
              <a:spLocks noChangeShapeType="1"/>
            </p:cNvSpPr>
            <p:nvPr/>
          </p:nvSpPr>
          <p:spPr bwMode="auto">
            <a:xfrm>
              <a:off x="1728" y="3056"/>
              <a:ext cx="501"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70" name="Text Box 18"/>
            <p:cNvSpPr txBox="1">
              <a:spLocks noChangeArrowheads="1"/>
            </p:cNvSpPr>
            <p:nvPr/>
          </p:nvSpPr>
          <p:spPr bwMode="auto">
            <a:xfrm>
              <a:off x="1704" y="3032"/>
              <a:ext cx="55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bd</a:t>
              </a:r>
            </a:p>
          </p:txBody>
        </p:sp>
        <p:sp>
          <p:nvSpPr>
            <p:cNvPr id="49171" name="Text Box 19"/>
            <p:cNvSpPr txBox="1">
              <a:spLocks noChangeArrowheads="1"/>
            </p:cNvSpPr>
            <p:nvPr/>
          </p:nvSpPr>
          <p:spPr bwMode="auto">
            <a:xfrm>
              <a:off x="960" y="350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a:t>
              </a:r>
            </a:p>
          </p:txBody>
        </p:sp>
        <p:sp>
          <p:nvSpPr>
            <p:cNvPr id="49172" name="Text Box 20"/>
            <p:cNvSpPr txBox="1">
              <a:spLocks noChangeArrowheads="1"/>
            </p:cNvSpPr>
            <p:nvPr/>
          </p:nvSpPr>
          <p:spPr bwMode="auto">
            <a:xfrm>
              <a:off x="960" y="364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a:t>
              </a:r>
            </a:p>
          </p:txBody>
        </p:sp>
        <p:sp>
          <p:nvSpPr>
            <p:cNvPr id="49173" name="Line 21"/>
            <p:cNvSpPr>
              <a:spLocks noChangeShapeType="1"/>
            </p:cNvSpPr>
            <p:nvPr/>
          </p:nvSpPr>
          <p:spPr bwMode="auto">
            <a:xfrm>
              <a:off x="979" y="367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74" name="Text Box 22"/>
            <p:cNvSpPr txBox="1">
              <a:spLocks noChangeArrowheads="1"/>
            </p:cNvSpPr>
            <p:nvPr/>
          </p:nvSpPr>
          <p:spPr bwMode="auto">
            <a:xfrm>
              <a:off x="1144" y="3564"/>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75" name="Text Box 23"/>
            <p:cNvSpPr txBox="1">
              <a:spLocks noChangeArrowheads="1"/>
            </p:cNvSpPr>
            <p:nvPr/>
          </p:nvSpPr>
          <p:spPr bwMode="auto">
            <a:xfrm>
              <a:off x="1320" y="350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c</a:t>
              </a:r>
            </a:p>
          </p:txBody>
        </p:sp>
        <p:sp>
          <p:nvSpPr>
            <p:cNvPr id="49176" name="Text Box 24"/>
            <p:cNvSpPr txBox="1">
              <a:spLocks noChangeArrowheads="1"/>
            </p:cNvSpPr>
            <p:nvPr/>
          </p:nvSpPr>
          <p:spPr bwMode="auto">
            <a:xfrm>
              <a:off x="1320" y="364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d</a:t>
              </a:r>
            </a:p>
          </p:txBody>
        </p:sp>
        <p:sp>
          <p:nvSpPr>
            <p:cNvPr id="49177" name="Line 25"/>
            <p:cNvSpPr>
              <a:spLocks noChangeShapeType="1"/>
            </p:cNvSpPr>
            <p:nvPr/>
          </p:nvSpPr>
          <p:spPr bwMode="auto">
            <a:xfrm>
              <a:off x="1339" y="367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78" name="Text Box 26"/>
            <p:cNvSpPr txBox="1">
              <a:spLocks noChangeArrowheads="1"/>
            </p:cNvSpPr>
            <p:nvPr/>
          </p:nvSpPr>
          <p:spPr bwMode="auto">
            <a:xfrm>
              <a:off x="1512" y="357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79" name="Text Box 27"/>
            <p:cNvSpPr txBox="1">
              <a:spLocks noChangeArrowheads="1"/>
            </p:cNvSpPr>
            <p:nvPr/>
          </p:nvSpPr>
          <p:spPr bwMode="auto">
            <a:xfrm>
              <a:off x="1704" y="3500"/>
              <a:ext cx="55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ad – bc</a:t>
              </a:r>
            </a:p>
          </p:txBody>
        </p:sp>
        <p:sp>
          <p:nvSpPr>
            <p:cNvPr id="49180" name="Line 28"/>
            <p:cNvSpPr>
              <a:spLocks noChangeShapeType="1"/>
            </p:cNvSpPr>
            <p:nvPr/>
          </p:nvSpPr>
          <p:spPr bwMode="auto">
            <a:xfrm>
              <a:off x="1728" y="3676"/>
              <a:ext cx="501"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81" name="Text Box 29"/>
            <p:cNvSpPr txBox="1">
              <a:spLocks noChangeArrowheads="1"/>
            </p:cNvSpPr>
            <p:nvPr/>
          </p:nvSpPr>
          <p:spPr bwMode="auto">
            <a:xfrm>
              <a:off x="1704" y="3652"/>
              <a:ext cx="55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bd</a:t>
              </a:r>
            </a:p>
          </p:txBody>
        </p:sp>
        <p:sp>
          <p:nvSpPr>
            <p:cNvPr id="49182" name="Text Box 30"/>
            <p:cNvSpPr txBox="1">
              <a:spLocks noChangeArrowheads="1"/>
            </p:cNvSpPr>
            <p:nvPr/>
          </p:nvSpPr>
          <p:spPr bwMode="auto">
            <a:xfrm>
              <a:off x="3632" y="288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a:t>
              </a:r>
            </a:p>
          </p:txBody>
        </p:sp>
        <p:sp>
          <p:nvSpPr>
            <p:cNvPr id="49183" name="Text Box 31"/>
            <p:cNvSpPr txBox="1">
              <a:spLocks noChangeArrowheads="1"/>
            </p:cNvSpPr>
            <p:nvPr/>
          </p:nvSpPr>
          <p:spPr bwMode="auto">
            <a:xfrm>
              <a:off x="3632" y="302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a:t>
              </a:r>
            </a:p>
          </p:txBody>
        </p:sp>
        <p:sp>
          <p:nvSpPr>
            <p:cNvPr id="49184" name="Line 32"/>
            <p:cNvSpPr>
              <a:spLocks noChangeShapeType="1"/>
            </p:cNvSpPr>
            <p:nvPr/>
          </p:nvSpPr>
          <p:spPr bwMode="auto">
            <a:xfrm>
              <a:off x="3651" y="305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85" name="Text Box 33"/>
            <p:cNvSpPr txBox="1">
              <a:spLocks noChangeArrowheads="1"/>
            </p:cNvSpPr>
            <p:nvPr/>
          </p:nvSpPr>
          <p:spPr bwMode="auto">
            <a:xfrm>
              <a:off x="3816" y="2960"/>
              <a:ext cx="192" cy="160"/>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200" b="0">
                  <a:solidFill>
                    <a:srgbClr val="000000"/>
                  </a:solidFill>
                  <a:latin typeface="Helvetica" pitchFamily="1" charset="0"/>
                </a:rPr>
                <a:t>x</a:t>
              </a:r>
              <a:endParaRPr lang="en-US" b="0">
                <a:solidFill>
                  <a:srgbClr val="000000"/>
                </a:solidFill>
                <a:latin typeface="Helvetica" pitchFamily="1" charset="0"/>
              </a:endParaRPr>
            </a:p>
          </p:txBody>
        </p:sp>
        <p:sp>
          <p:nvSpPr>
            <p:cNvPr id="49186" name="Text Box 34"/>
            <p:cNvSpPr txBox="1">
              <a:spLocks noChangeArrowheads="1"/>
            </p:cNvSpPr>
            <p:nvPr/>
          </p:nvSpPr>
          <p:spPr bwMode="auto">
            <a:xfrm>
              <a:off x="3992" y="288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c</a:t>
              </a:r>
            </a:p>
          </p:txBody>
        </p:sp>
        <p:sp>
          <p:nvSpPr>
            <p:cNvPr id="49187" name="Text Box 35"/>
            <p:cNvSpPr txBox="1">
              <a:spLocks noChangeArrowheads="1"/>
            </p:cNvSpPr>
            <p:nvPr/>
          </p:nvSpPr>
          <p:spPr bwMode="auto">
            <a:xfrm>
              <a:off x="3992" y="302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d</a:t>
              </a:r>
            </a:p>
          </p:txBody>
        </p:sp>
        <p:sp>
          <p:nvSpPr>
            <p:cNvPr id="49188" name="Line 36"/>
            <p:cNvSpPr>
              <a:spLocks noChangeShapeType="1"/>
            </p:cNvSpPr>
            <p:nvPr/>
          </p:nvSpPr>
          <p:spPr bwMode="auto">
            <a:xfrm>
              <a:off x="4011" y="305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89" name="Text Box 37"/>
            <p:cNvSpPr txBox="1">
              <a:spLocks noChangeArrowheads="1"/>
            </p:cNvSpPr>
            <p:nvPr/>
          </p:nvSpPr>
          <p:spPr bwMode="auto">
            <a:xfrm>
              <a:off x="4184" y="295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90" name="Text Box 38"/>
            <p:cNvSpPr txBox="1">
              <a:spLocks noChangeArrowheads="1"/>
            </p:cNvSpPr>
            <p:nvPr/>
          </p:nvSpPr>
          <p:spPr bwMode="auto">
            <a:xfrm>
              <a:off x="4376" y="2880"/>
              <a:ext cx="269"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ac</a:t>
              </a:r>
            </a:p>
          </p:txBody>
        </p:sp>
        <p:sp>
          <p:nvSpPr>
            <p:cNvPr id="49191" name="Line 39"/>
            <p:cNvSpPr>
              <a:spLocks noChangeShapeType="1"/>
            </p:cNvSpPr>
            <p:nvPr/>
          </p:nvSpPr>
          <p:spPr bwMode="auto">
            <a:xfrm>
              <a:off x="4400" y="3056"/>
              <a:ext cx="211"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92" name="Text Box 40"/>
            <p:cNvSpPr txBox="1">
              <a:spLocks noChangeArrowheads="1"/>
            </p:cNvSpPr>
            <p:nvPr/>
          </p:nvSpPr>
          <p:spPr bwMode="auto">
            <a:xfrm>
              <a:off x="3632" y="350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a:t>
              </a:r>
            </a:p>
          </p:txBody>
        </p:sp>
        <p:sp>
          <p:nvSpPr>
            <p:cNvPr id="49193" name="Text Box 41"/>
            <p:cNvSpPr txBox="1">
              <a:spLocks noChangeArrowheads="1"/>
            </p:cNvSpPr>
            <p:nvPr/>
          </p:nvSpPr>
          <p:spPr bwMode="auto">
            <a:xfrm>
              <a:off x="3632" y="364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a:t>
              </a:r>
            </a:p>
          </p:txBody>
        </p:sp>
        <p:sp>
          <p:nvSpPr>
            <p:cNvPr id="49194" name="Line 42"/>
            <p:cNvSpPr>
              <a:spLocks noChangeShapeType="1"/>
            </p:cNvSpPr>
            <p:nvPr/>
          </p:nvSpPr>
          <p:spPr bwMode="auto">
            <a:xfrm>
              <a:off x="3651" y="367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95" name="Text Box 43"/>
            <p:cNvSpPr txBox="1">
              <a:spLocks noChangeArrowheads="1"/>
            </p:cNvSpPr>
            <p:nvPr/>
          </p:nvSpPr>
          <p:spPr bwMode="auto">
            <a:xfrm>
              <a:off x="3992" y="350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c</a:t>
              </a:r>
            </a:p>
          </p:txBody>
        </p:sp>
        <p:sp>
          <p:nvSpPr>
            <p:cNvPr id="49196" name="Text Box 44"/>
            <p:cNvSpPr txBox="1">
              <a:spLocks noChangeArrowheads="1"/>
            </p:cNvSpPr>
            <p:nvPr/>
          </p:nvSpPr>
          <p:spPr bwMode="auto">
            <a:xfrm>
              <a:off x="3992" y="364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d</a:t>
              </a:r>
            </a:p>
          </p:txBody>
        </p:sp>
        <p:sp>
          <p:nvSpPr>
            <p:cNvPr id="49197" name="Line 45"/>
            <p:cNvSpPr>
              <a:spLocks noChangeShapeType="1"/>
            </p:cNvSpPr>
            <p:nvPr/>
          </p:nvSpPr>
          <p:spPr bwMode="auto">
            <a:xfrm>
              <a:off x="4011" y="367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98" name="Text Box 46"/>
            <p:cNvSpPr txBox="1">
              <a:spLocks noChangeArrowheads="1"/>
            </p:cNvSpPr>
            <p:nvPr/>
          </p:nvSpPr>
          <p:spPr bwMode="auto">
            <a:xfrm>
              <a:off x="4184" y="357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grpSp>
          <p:nvGrpSpPr>
            <p:cNvPr id="3" name="Group 47"/>
            <p:cNvGrpSpPr>
              <a:grpSpLocks/>
            </p:cNvGrpSpPr>
            <p:nvPr/>
          </p:nvGrpSpPr>
          <p:grpSpPr bwMode="auto">
            <a:xfrm>
              <a:off x="3816" y="3512"/>
              <a:ext cx="192" cy="242"/>
              <a:chOff x="3744" y="3908"/>
              <a:chExt cx="192" cy="242"/>
            </a:xfrm>
          </p:grpSpPr>
          <p:sp>
            <p:nvSpPr>
              <p:cNvPr id="49208" name="Text Box 48"/>
              <p:cNvSpPr txBox="1">
                <a:spLocks noChangeArrowheads="1"/>
              </p:cNvSpPr>
              <p:nvPr/>
            </p:nvSpPr>
            <p:spPr bwMode="auto">
              <a:xfrm>
                <a:off x="3744" y="3956"/>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209" name="Line 49"/>
              <p:cNvSpPr>
                <a:spLocks noChangeShapeType="1"/>
              </p:cNvSpPr>
              <p:nvPr/>
            </p:nvSpPr>
            <p:spPr bwMode="auto">
              <a:xfrm>
                <a:off x="3802" y="4069"/>
                <a:ext cx="68"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210" name="Text Box 50"/>
              <p:cNvSpPr txBox="1">
                <a:spLocks noChangeArrowheads="1"/>
              </p:cNvSpPr>
              <p:nvPr/>
            </p:nvSpPr>
            <p:spPr bwMode="auto">
              <a:xfrm>
                <a:off x="3744" y="390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grpSp>
        <p:sp>
          <p:nvSpPr>
            <p:cNvPr id="49200" name="Text Box 51"/>
            <p:cNvSpPr txBox="1">
              <a:spLocks noChangeArrowheads="1"/>
            </p:cNvSpPr>
            <p:nvPr/>
          </p:nvSpPr>
          <p:spPr bwMode="auto">
            <a:xfrm>
              <a:off x="4376" y="3024"/>
              <a:ext cx="269"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bd</a:t>
              </a:r>
            </a:p>
          </p:txBody>
        </p:sp>
        <p:sp>
          <p:nvSpPr>
            <p:cNvPr id="49201" name="Text Box 52"/>
            <p:cNvSpPr txBox="1">
              <a:spLocks noChangeArrowheads="1"/>
            </p:cNvSpPr>
            <p:nvPr/>
          </p:nvSpPr>
          <p:spPr bwMode="auto">
            <a:xfrm>
              <a:off x="4376" y="3500"/>
              <a:ext cx="269"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ad</a:t>
              </a:r>
            </a:p>
          </p:txBody>
        </p:sp>
        <p:sp>
          <p:nvSpPr>
            <p:cNvPr id="49202" name="Line 53"/>
            <p:cNvSpPr>
              <a:spLocks noChangeShapeType="1"/>
            </p:cNvSpPr>
            <p:nvPr/>
          </p:nvSpPr>
          <p:spPr bwMode="auto">
            <a:xfrm>
              <a:off x="4400" y="3676"/>
              <a:ext cx="211"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203" name="Text Box 54"/>
            <p:cNvSpPr txBox="1">
              <a:spLocks noChangeArrowheads="1"/>
            </p:cNvSpPr>
            <p:nvPr/>
          </p:nvSpPr>
          <p:spPr bwMode="auto">
            <a:xfrm>
              <a:off x="4376" y="3644"/>
              <a:ext cx="269"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bc</a:t>
              </a:r>
            </a:p>
          </p:txBody>
        </p:sp>
        <p:sp>
          <p:nvSpPr>
            <p:cNvPr id="49204" name="Text Box 55"/>
            <p:cNvSpPr txBox="1">
              <a:spLocks noChangeArrowheads="1"/>
            </p:cNvSpPr>
            <p:nvPr/>
          </p:nvSpPr>
          <p:spPr bwMode="auto">
            <a:xfrm>
              <a:off x="768" y="2720"/>
              <a:ext cx="1104" cy="194"/>
            </a:xfrm>
            <a:prstGeom prst="rect">
              <a:avLst/>
            </a:prstGeom>
            <a:noFill/>
            <a:ln w="9525">
              <a:noFill/>
              <a:miter lim="800000"/>
              <a:headEnd/>
              <a:tailEnd/>
            </a:ln>
          </p:spPr>
          <p:txBody>
            <a:bodyPr>
              <a:prstTxWarp prst="textNoShape">
                <a:avLst/>
              </a:prstTxWarp>
              <a:spAutoFit/>
            </a:bodyPr>
            <a:lstStyle/>
            <a:p>
              <a:pPr>
                <a:lnSpc>
                  <a:spcPct val="85000"/>
                </a:lnSpc>
                <a:spcBef>
                  <a:spcPct val="50000"/>
                </a:spcBef>
              </a:pPr>
              <a:r>
                <a:rPr lang="en-US" sz="1600" b="0">
                  <a:solidFill>
                    <a:srgbClr val="000000"/>
                  </a:solidFill>
                  <a:latin typeface="Helvetica" pitchFamily="1" charset="0"/>
                </a:rPr>
                <a:t>Addition:</a:t>
              </a:r>
            </a:p>
          </p:txBody>
        </p:sp>
        <p:sp>
          <p:nvSpPr>
            <p:cNvPr id="49205" name="Text Box 56"/>
            <p:cNvSpPr txBox="1">
              <a:spLocks noChangeArrowheads="1"/>
            </p:cNvSpPr>
            <p:nvPr/>
          </p:nvSpPr>
          <p:spPr bwMode="auto">
            <a:xfrm>
              <a:off x="768" y="3360"/>
              <a:ext cx="1104" cy="194"/>
            </a:xfrm>
            <a:prstGeom prst="rect">
              <a:avLst/>
            </a:prstGeom>
            <a:noFill/>
            <a:ln w="9525">
              <a:noFill/>
              <a:miter lim="800000"/>
              <a:headEnd/>
              <a:tailEnd/>
            </a:ln>
          </p:spPr>
          <p:txBody>
            <a:bodyPr>
              <a:prstTxWarp prst="textNoShape">
                <a:avLst/>
              </a:prstTxWarp>
              <a:spAutoFit/>
            </a:bodyPr>
            <a:lstStyle/>
            <a:p>
              <a:pPr>
                <a:lnSpc>
                  <a:spcPct val="85000"/>
                </a:lnSpc>
                <a:spcBef>
                  <a:spcPct val="50000"/>
                </a:spcBef>
              </a:pPr>
              <a:r>
                <a:rPr lang="en-US" sz="1600" b="0">
                  <a:solidFill>
                    <a:srgbClr val="000000"/>
                  </a:solidFill>
                  <a:latin typeface="Helvetica" pitchFamily="1" charset="0"/>
                </a:rPr>
                <a:t>Subtraction:</a:t>
              </a:r>
            </a:p>
          </p:txBody>
        </p:sp>
        <p:sp>
          <p:nvSpPr>
            <p:cNvPr id="49206" name="Text Box 57"/>
            <p:cNvSpPr txBox="1">
              <a:spLocks noChangeArrowheads="1"/>
            </p:cNvSpPr>
            <p:nvPr/>
          </p:nvSpPr>
          <p:spPr bwMode="auto">
            <a:xfrm>
              <a:off x="3440" y="2720"/>
              <a:ext cx="1104" cy="194"/>
            </a:xfrm>
            <a:prstGeom prst="rect">
              <a:avLst/>
            </a:prstGeom>
            <a:noFill/>
            <a:ln w="9525">
              <a:noFill/>
              <a:miter lim="800000"/>
              <a:headEnd/>
              <a:tailEnd/>
            </a:ln>
          </p:spPr>
          <p:txBody>
            <a:bodyPr>
              <a:prstTxWarp prst="textNoShape">
                <a:avLst/>
              </a:prstTxWarp>
              <a:spAutoFit/>
            </a:bodyPr>
            <a:lstStyle/>
            <a:p>
              <a:pPr>
                <a:lnSpc>
                  <a:spcPct val="85000"/>
                </a:lnSpc>
                <a:spcBef>
                  <a:spcPct val="50000"/>
                </a:spcBef>
              </a:pPr>
              <a:r>
                <a:rPr lang="en-US" sz="1600" b="0">
                  <a:solidFill>
                    <a:srgbClr val="000000"/>
                  </a:solidFill>
                  <a:latin typeface="Helvetica" pitchFamily="1" charset="0"/>
                </a:rPr>
                <a:t>Multiplication:</a:t>
              </a:r>
            </a:p>
          </p:txBody>
        </p:sp>
        <p:sp>
          <p:nvSpPr>
            <p:cNvPr id="49207" name="Text Box 58"/>
            <p:cNvSpPr txBox="1">
              <a:spLocks noChangeArrowheads="1"/>
            </p:cNvSpPr>
            <p:nvPr/>
          </p:nvSpPr>
          <p:spPr bwMode="auto">
            <a:xfrm>
              <a:off x="3440" y="3360"/>
              <a:ext cx="1104" cy="194"/>
            </a:xfrm>
            <a:prstGeom prst="rect">
              <a:avLst/>
            </a:prstGeom>
            <a:noFill/>
            <a:ln w="9525">
              <a:noFill/>
              <a:miter lim="800000"/>
              <a:headEnd/>
              <a:tailEnd/>
            </a:ln>
          </p:spPr>
          <p:txBody>
            <a:bodyPr>
              <a:prstTxWarp prst="textNoShape">
                <a:avLst/>
              </a:prstTxWarp>
              <a:spAutoFit/>
            </a:bodyPr>
            <a:lstStyle/>
            <a:p>
              <a:pPr>
                <a:lnSpc>
                  <a:spcPct val="85000"/>
                </a:lnSpc>
                <a:spcBef>
                  <a:spcPct val="50000"/>
                </a:spcBef>
              </a:pPr>
              <a:r>
                <a:rPr lang="en-US" sz="1600" b="0">
                  <a:solidFill>
                    <a:srgbClr val="000000"/>
                  </a:solidFill>
                  <a:latin typeface="Helvetica" pitchFamily="1" charset="0"/>
                </a:rPr>
                <a:t>Division:</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1475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4756" grpId="0" build="p" autoUpdateAnimBg="0"/>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Implementing the </a:t>
            </a:r>
            <a:r>
              <a:rPr lang="en-US" sz="3600" b="1">
                <a:solidFill>
                  <a:srgbClr val="FF0000"/>
                </a:solidFill>
                <a:latin typeface="Courier New" pitchFamily="1" charset="0"/>
                <a:ea typeface="ＭＳ Ｐゴシック" pitchFamily="1" charset="-128"/>
                <a:cs typeface="ＭＳ Ｐゴシック" pitchFamily="1" charset="-128"/>
              </a:rPr>
              <a:t>Rational</a:t>
            </a:r>
            <a:r>
              <a:rPr lang="en-US" sz="4000">
                <a:solidFill>
                  <a:srgbClr val="FF0000"/>
                </a:solidFill>
                <a:ea typeface="ＭＳ Ｐゴシック" pitchFamily="1" charset="-128"/>
                <a:cs typeface="ＭＳ Ｐゴシック" pitchFamily="1" charset="-128"/>
              </a:rPr>
              <a:t> Class</a:t>
            </a:r>
            <a:endParaRPr lang="en-US">
              <a:solidFill>
                <a:srgbClr val="FF0000"/>
              </a:solidFill>
              <a:ea typeface="ＭＳ Ｐゴシック" pitchFamily="1" charset="-128"/>
              <a:cs typeface="ＭＳ Ｐゴシック" pitchFamily="1" charset="-128"/>
            </a:endParaRPr>
          </a:p>
        </p:txBody>
      </p:sp>
      <p:sp>
        <p:nvSpPr>
          <p:cNvPr id="51203" name="Rectangle 3"/>
          <p:cNvSpPr>
            <a:spLocks noChangeArrowheads="1"/>
          </p:cNvSpPr>
          <p:nvPr/>
        </p:nvSpPr>
        <p:spPr bwMode="auto">
          <a:xfrm>
            <a:off x="482600" y="1155700"/>
            <a:ext cx="8128000" cy="790575"/>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latin typeface="Times New Roman" pitchFamily="1" charset="0"/>
              </a:rPr>
              <a:t>The next</a:t>
            </a:r>
            <a:r>
              <a:rPr lang="en-US" sz="2400" b="0" dirty="0" smtClean="0">
                <a:solidFill>
                  <a:srgbClr val="000000"/>
                </a:solidFill>
                <a:latin typeface="Times New Roman" pitchFamily="1" charset="0"/>
              </a:rPr>
              <a:t> several slides </a:t>
            </a:r>
            <a:r>
              <a:rPr lang="en-US" sz="2400" b="0" dirty="0">
                <a:solidFill>
                  <a:srgbClr val="000000"/>
                </a:solidFill>
                <a:latin typeface="Times New Roman" pitchFamily="1" charset="0"/>
              </a:rPr>
              <a:t>show the code for the</a:t>
            </a:r>
            <a:r>
              <a:rPr lang="en-US" sz="2400" b="0" dirty="0" smtClean="0">
                <a:solidFill>
                  <a:srgbClr val="000000"/>
                </a:solidFill>
                <a:latin typeface="Times New Roman" pitchFamily="1" charset="0"/>
              </a:rPr>
              <a:t> </a:t>
            </a:r>
            <a:r>
              <a:rPr lang="en-US" sz="2000" dirty="0" err="1" smtClean="0">
                <a:solidFill>
                  <a:srgbClr val="000000"/>
                </a:solidFill>
                <a:latin typeface="Courier New" pitchFamily="1" charset="0"/>
              </a:rPr>
              <a:t>rational.h</a:t>
            </a:r>
            <a:r>
              <a:rPr lang="en-US" sz="2400" b="0" dirty="0" smtClean="0">
                <a:solidFill>
                  <a:srgbClr val="000000"/>
                </a:solidFill>
                <a:latin typeface="Times New Roman" pitchFamily="1" charset="0"/>
              </a:rPr>
              <a:t> interface and the </a:t>
            </a:r>
            <a:r>
              <a:rPr lang="en-US" sz="2000" dirty="0" err="1" smtClean="0">
                <a:solidFill>
                  <a:srgbClr val="000000"/>
                </a:solidFill>
                <a:latin typeface="Courier New"/>
                <a:cs typeface="Courier New"/>
              </a:rPr>
              <a:t>rational.cpp</a:t>
            </a:r>
            <a:r>
              <a:rPr lang="en-US" sz="2400" dirty="0" smtClean="0">
                <a:solidFill>
                  <a:srgbClr val="000000"/>
                </a:solidFill>
                <a:latin typeface="Times New Roman" pitchFamily="1" charset="0"/>
              </a:rPr>
              <a:t> </a:t>
            </a:r>
            <a:r>
              <a:rPr lang="en-US" sz="2400" b="0" dirty="0" smtClean="0">
                <a:solidFill>
                  <a:srgbClr val="000000"/>
                </a:solidFill>
                <a:latin typeface="Times New Roman" pitchFamily="1" charset="0"/>
              </a:rPr>
              <a:t>implementation.</a:t>
            </a:r>
            <a:endParaRPr lang="en-US" sz="2400" b="0" dirty="0">
              <a:solidFill>
                <a:srgbClr val="000000"/>
              </a:solidFill>
              <a:latin typeface="Times New Roman" pitchFamily="1" charset="0"/>
            </a:endParaRPr>
          </a:p>
        </p:txBody>
      </p:sp>
      <p:grpSp>
        <p:nvGrpSpPr>
          <p:cNvPr id="2" name="Group 4"/>
          <p:cNvGrpSpPr>
            <a:grpSpLocks/>
          </p:cNvGrpSpPr>
          <p:nvPr/>
        </p:nvGrpSpPr>
        <p:grpSpPr bwMode="auto">
          <a:xfrm>
            <a:off x="482600" y="1968500"/>
            <a:ext cx="8131175" cy="1841500"/>
            <a:chOff x="304" y="1240"/>
            <a:chExt cx="5122" cy="1160"/>
          </a:xfrm>
        </p:grpSpPr>
        <p:sp>
          <p:nvSpPr>
            <p:cNvPr id="51209" name="Rectangle 5"/>
            <p:cNvSpPr>
              <a:spLocks noChangeArrowheads="1"/>
            </p:cNvSpPr>
            <p:nvPr/>
          </p:nvSpPr>
          <p:spPr bwMode="auto">
            <a:xfrm>
              <a:off x="304" y="1240"/>
              <a:ext cx="5122" cy="584"/>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0000"/>
                </a:spcAft>
                <a:buFontTx/>
                <a:buChar char="•"/>
              </a:pPr>
              <a:r>
                <a:rPr lang="en-US" sz="2400" b="0">
                  <a:solidFill>
                    <a:srgbClr val="000000"/>
                  </a:solidFill>
                  <a:latin typeface="Times New Roman" pitchFamily="1" charset="0"/>
                </a:rPr>
                <a:t>As you read through the code, the following features are worth special attention:</a:t>
              </a:r>
            </a:p>
          </p:txBody>
        </p:sp>
        <p:sp>
          <p:nvSpPr>
            <p:cNvPr id="51210" name="Rectangle 6"/>
            <p:cNvSpPr>
              <a:spLocks noChangeArrowheads="1"/>
            </p:cNvSpPr>
            <p:nvPr/>
          </p:nvSpPr>
          <p:spPr bwMode="auto">
            <a:xfrm>
              <a:off x="304" y="1680"/>
              <a:ext cx="5122" cy="720"/>
            </a:xfrm>
            <a:prstGeom prst="rect">
              <a:avLst/>
            </a:prstGeom>
            <a:noFill/>
            <a:ln w="9525">
              <a:noFill/>
              <a:miter lim="800000"/>
              <a:headEnd/>
              <a:tailEnd/>
            </a:ln>
          </p:spPr>
          <p:txBody>
            <a:bodyPr>
              <a:prstTxWarp prst="textNoShape">
                <a:avLst/>
              </a:prstTxWarp>
            </a:bodyPr>
            <a:lstStyle/>
            <a:p>
              <a:pPr marL="742950" lvl="1" indent="-285750" algn="just">
                <a:lnSpc>
                  <a:spcPct val="85000"/>
                </a:lnSpc>
                <a:spcAft>
                  <a:spcPct val="20000"/>
                </a:spcAft>
                <a:buFontTx/>
                <a:buChar char="–"/>
              </a:pPr>
              <a:r>
                <a:rPr lang="en-US" sz="2200" b="0" i="1">
                  <a:solidFill>
                    <a:srgbClr val="000000"/>
                  </a:solidFill>
                  <a:latin typeface="Times New Roman" pitchFamily="1" charset="0"/>
                  <a:ea typeface="ＭＳ Ｐゴシック" pitchFamily="1" charset="-128"/>
                  <a:cs typeface="ＭＳ Ｐゴシック" pitchFamily="1" charset="-128"/>
                </a:rPr>
                <a:t>The constructors for the class are overloaded.</a:t>
              </a:r>
              <a:r>
                <a:rPr lang="en-US" sz="2200" b="0">
                  <a:solidFill>
                    <a:srgbClr val="000000"/>
                  </a:solidFill>
                  <a:latin typeface="Times New Roman" pitchFamily="1" charset="0"/>
                  <a:ea typeface="ＭＳ Ｐゴシック" pitchFamily="1" charset="-128"/>
                  <a:cs typeface="ＭＳ Ｐゴシック" pitchFamily="1" charset="-128"/>
                </a:rPr>
                <a:t>  Calling the constructor with no argument creates a </a:t>
              </a:r>
              <a:r>
                <a:rPr lang="en-US" sz="1800">
                  <a:solidFill>
                    <a:srgbClr val="000000"/>
                  </a:solidFill>
                  <a:latin typeface="Courier New" pitchFamily="1" charset="0"/>
                  <a:ea typeface="ＭＳ Ｐゴシック" pitchFamily="1" charset="-128"/>
                  <a:cs typeface="ＭＳ Ｐゴシック" pitchFamily="1" charset="-128"/>
                </a:rPr>
                <a:t>Rational</a:t>
              </a:r>
              <a:r>
                <a:rPr lang="en-US" sz="2200" b="0">
                  <a:solidFill>
                    <a:srgbClr val="000000"/>
                  </a:solidFill>
                  <a:latin typeface="Times New Roman" pitchFamily="1" charset="0"/>
                  <a:ea typeface="ＭＳ Ｐゴシック" pitchFamily="1" charset="-128"/>
                  <a:cs typeface="ＭＳ Ｐゴシック" pitchFamily="1" charset="-128"/>
                </a:rPr>
                <a:t> initialized to 0, calling it with one argument creates a </a:t>
              </a:r>
              <a:r>
                <a:rPr lang="en-US" sz="1800">
                  <a:solidFill>
                    <a:srgbClr val="000000"/>
                  </a:solidFill>
                  <a:latin typeface="Courier New" pitchFamily="1" charset="0"/>
                  <a:ea typeface="ＭＳ Ｐゴシック" pitchFamily="1" charset="-128"/>
                  <a:cs typeface="ＭＳ Ｐゴシック" pitchFamily="1" charset="-128"/>
                </a:rPr>
                <a:t>Rational</a:t>
              </a:r>
              <a:r>
                <a:rPr lang="en-US" sz="2200" b="0">
                  <a:solidFill>
                    <a:srgbClr val="000000"/>
                  </a:solidFill>
                  <a:latin typeface="Times New Roman" pitchFamily="1" charset="0"/>
                  <a:ea typeface="ＭＳ Ｐゴシック" pitchFamily="1" charset="-128"/>
                  <a:cs typeface="ＭＳ Ｐゴシック" pitchFamily="1" charset="-128"/>
                </a:rPr>
                <a:t> equal to that integer, and calling it with two arguments creates a fraction.</a:t>
              </a:r>
            </a:p>
          </p:txBody>
        </p:sp>
      </p:grpSp>
      <p:sp>
        <p:nvSpPr>
          <p:cNvPr id="716807" name="Rectangle 7"/>
          <p:cNvSpPr>
            <a:spLocks noChangeArrowheads="1"/>
          </p:cNvSpPr>
          <p:nvPr/>
        </p:nvSpPr>
        <p:spPr bwMode="auto">
          <a:xfrm>
            <a:off x="482600" y="3886200"/>
            <a:ext cx="8131175" cy="1041400"/>
          </a:xfrm>
          <a:prstGeom prst="rect">
            <a:avLst/>
          </a:prstGeom>
          <a:noFill/>
          <a:ln w="9525">
            <a:noFill/>
            <a:miter lim="800000"/>
            <a:headEnd/>
            <a:tailEnd/>
          </a:ln>
        </p:spPr>
        <p:txBody>
          <a:bodyPr>
            <a:prstTxWarp prst="textNoShape">
              <a:avLst/>
            </a:prstTxWarp>
          </a:bodyPr>
          <a:lstStyle/>
          <a:p>
            <a:pPr marL="742950" lvl="1" indent="-285750" algn="just">
              <a:lnSpc>
                <a:spcPct val="85000"/>
              </a:lnSpc>
              <a:spcAft>
                <a:spcPct val="20000"/>
              </a:spcAft>
              <a:buFontTx/>
              <a:buChar char="–"/>
            </a:pPr>
            <a:r>
              <a:rPr lang="en-US" sz="2200" b="0" i="1">
                <a:solidFill>
                  <a:srgbClr val="000000"/>
                </a:solidFill>
                <a:latin typeface="Times New Roman" pitchFamily="1" charset="0"/>
                <a:ea typeface="ＭＳ Ｐゴシック" pitchFamily="1" charset="-128"/>
                <a:cs typeface="ＭＳ Ｐゴシック" pitchFamily="1" charset="-128"/>
              </a:rPr>
              <a:t>The constructor makes sure that the number is reduced to lowest terms.</a:t>
            </a:r>
            <a:r>
              <a:rPr lang="en-US" sz="2200" b="0">
                <a:solidFill>
                  <a:srgbClr val="000000"/>
                </a:solidFill>
                <a:latin typeface="Times New Roman" pitchFamily="1" charset="0"/>
                <a:ea typeface="ＭＳ Ｐゴシック" pitchFamily="1" charset="-128"/>
                <a:cs typeface="ＭＳ Ｐゴシック" pitchFamily="1" charset="-128"/>
              </a:rPr>
              <a:t>  Moreover, since these values never change once a new </a:t>
            </a:r>
            <a:r>
              <a:rPr lang="en-US" sz="1800">
                <a:solidFill>
                  <a:srgbClr val="000000"/>
                </a:solidFill>
                <a:latin typeface="Courier New" pitchFamily="1" charset="0"/>
                <a:ea typeface="ＭＳ Ｐゴシック" pitchFamily="1" charset="-128"/>
                <a:cs typeface="ＭＳ Ｐゴシック" pitchFamily="1" charset="-128"/>
              </a:rPr>
              <a:t>Rational</a:t>
            </a:r>
            <a:r>
              <a:rPr lang="en-US" sz="2200" b="0">
                <a:solidFill>
                  <a:srgbClr val="000000"/>
                </a:solidFill>
                <a:latin typeface="Times New Roman" pitchFamily="1" charset="0"/>
                <a:ea typeface="ＭＳ Ｐゴシック" pitchFamily="1" charset="-128"/>
                <a:cs typeface="ＭＳ Ｐゴシック" pitchFamily="1" charset="-128"/>
              </a:rPr>
              <a:t> is created, this property will remain in force.</a:t>
            </a:r>
          </a:p>
        </p:txBody>
      </p:sp>
      <p:grpSp>
        <p:nvGrpSpPr>
          <p:cNvPr id="3" name="Group 8"/>
          <p:cNvGrpSpPr>
            <a:grpSpLocks/>
          </p:cNvGrpSpPr>
          <p:nvPr/>
        </p:nvGrpSpPr>
        <p:grpSpPr bwMode="auto">
          <a:xfrm>
            <a:off x="482600" y="4864102"/>
            <a:ext cx="8131175" cy="1452563"/>
            <a:chOff x="304" y="3064"/>
            <a:chExt cx="5122" cy="915"/>
          </a:xfrm>
        </p:grpSpPr>
        <p:sp>
          <p:nvSpPr>
            <p:cNvPr id="51207" name="Rectangle 9"/>
            <p:cNvSpPr>
              <a:spLocks noChangeArrowheads="1"/>
            </p:cNvSpPr>
            <p:nvPr/>
          </p:nvSpPr>
          <p:spPr bwMode="auto">
            <a:xfrm>
              <a:off x="304" y="3064"/>
              <a:ext cx="5122" cy="704"/>
            </a:xfrm>
            <a:prstGeom prst="rect">
              <a:avLst/>
            </a:prstGeom>
            <a:noFill/>
            <a:ln w="9525">
              <a:noFill/>
              <a:miter lim="800000"/>
              <a:headEnd/>
              <a:tailEnd/>
            </a:ln>
          </p:spPr>
          <p:txBody>
            <a:bodyPr>
              <a:prstTxWarp prst="textNoShape">
                <a:avLst/>
              </a:prstTxWarp>
            </a:bodyPr>
            <a:lstStyle/>
            <a:p>
              <a:pPr marL="742950" lvl="1" indent="-285750" algn="just">
                <a:lnSpc>
                  <a:spcPct val="85000"/>
                </a:lnSpc>
                <a:spcAft>
                  <a:spcPct val="20000"/>
                </a:spcAft>
                <a:buFontTx/>
                <a:buChar char="–"/>
              </a:pPr>
              <a:r>
                <a:rPr lang="en-US" sz="2200" b="0" i="1" dirty="0" smtClean="0">
                  <a:solidFill>
                    <a:srgbClr val="000000"/>
                  </a:solidFill>
                  <a:latin typeface="Times New Roman" pitchFamily="1" charset="0"/>
                  <a:ea typeface="ＭＳ Ｐゴシック" pitchFamily="1" charset="-128"/>
                  <a:cs typeface="ＭＳ Ｐゴシック" pitchFamily="1" charset="-128"/>
                </a:rPr>
                <a:t>The class overloads the standard arithmetic operations to allow the use of conventional mathematical notation.</a:t>
              </a:r>
              <a:r>
                <a:rPr lang="en-US" sz="2200" b="0" dirty="0" smtClean="0">
                  <a:solidFill>
                    <a:srgbClr val="000000"/>
                  </a:solidFill>
                  <a:latin typeface="Times New Roman" pitchFamily="1" charset="0"/>
                  <a:ea typeface="ＭＳ Ｐゴシック" pitchFamily="1" charset="-128"/>
                  <a:cs typeface="ＭＳ Ｐゴシック" pitchFamily="1" charset="-128"/>
                </a:rPr>
                <a:t>  Thus, if you want to add the rational numbers </a:t>
              </a:r>
              <a:r>
                <a:rPr lang="en-US" sz="2000" dirty="0" smtClean="0">
                  <a:solidFill>
                    <a:srgbClr val="000000"/>
                  </a:solidFill>
                  <a:latin typeface="Courier New"/>
                  <a:ea typeface="ＭＳ Ｐゴシック" pitchFamily="1" charset="-128"/>
                  <a:cs typeface="Courier New"/>
                </a:rPr>
                <a:t>r1</a:t>
              </a:r>
              <a:r>
                <a:rPr lang="en-US" sz="2200" b="0" dirty="0" smtClean="0">
                  <a:solidFill>
                    <a:srgbClr val="000000"/>
                  </a:solidFill>
                  <a:latin typeface="Times New Roman" pitchFamily="1" charset="0"/>
                  <a:ea typeface="ＭＳ Ｐゴシック" pitchFamily="1" charset="-128"/>
                  <a:cs typeface="ＭＳ Ｐゴシック" pitchFamily="1" charset="-128"/>
                </a:rPr>
                <a:t> and </a:t>
              </a:r>
              <a:r>
                <a:rPr lang="en-US" sz="2000" dirty="0" smtClean="0">
                  <a:solidFill>
                    <a:srgbClr val="000000"/>
                  </a:solidFill>
                  <a:latin typeface="Courier New"/>
                  <a:ea typeface="ＭＳ Ｐゴシック" pitchFamily="1" charset="-128"/>
                  <a:cs typeface="Courier New"/>
                </a:rPr>
                <a:t>r2</a:t>
              </a:r>
              <a:r>
                <a:rPr lang="en-US" sz="2200" b="0" dirty="0" smtClean="0">
                  <a:solidFill>
                    <a:srgbClr val="000000"/>
                  </a:solidFill>
                  <a:latin typeface="Times New Roman" pitchFamily="1" charset="0"/>
                  <a:ea typeface="ＭＳ Ｐゴシック" pitchFamily="1" charset="-128"/>
                  <a:cs typeface="ＭＳ Ｐゴシック" pitchFamily="1" charset="-128"/>
                </a:rPr>
                <a:t>, you write</a:t>
              </a:r>
              <a:endParaRPr lang="en-US" sz="2200" b="0" dirty="0">
                <a:solidFill>
                  <a:srgbClr val="000000"/>
                </a:solidFill>
                <a:latin typeface="Times New Roman" pitchFamily="1" charset="0"/>
                <a:ea typeface="ＭＳ Ｐゴシック" pitchFamily="1" charset="-128"/>
                <a:cs typeface="ＭＳ Ｐゴシック" pitchFamily="1" charset="-128"/>
              </a:endParaRPr>
            </a:p>
          </p:txBody>
        </p:sp>
        <p:sp>
          <p:nvSpPr>
            <p:cNvPr id="51208" name="Rectangle 10"/>
            <p:cNvSpPr>
              <a:spLocks noChangeArrowheads="1"/>
            </p:cNvSpPr>
            <p:nvPr/>
          </p:nvSpPr>
          <p:spPr bwMode="auto">
            <a:xfrm>
              <a:off x="2613" y="3688"/>
              <a:ext cx="795" cy="291"/>
            </a:xfrm>
            <a:prstGeom prst="rect">
              <a:avLst/>
            </a:prstGeom>
            <a:noFill/>
            <a:ln w="9525">
              <a:noFill/>
              <a:miter lim="800000"/>
              <a:headEnd/>
              <a:tailEnd/>
            </a:ln>
          </p:spPr>
          <p:txBody>
            <a:bodyPr wrap="none">
              <a:prstTxWarp prst="textNoShape">
                <a:avLst/>
              </a:prstTxWarp>
              <a:spAutoFit/>
            </a:bodyPr>
            <a:lstStyle/>
            <a:p>
              <a:r>
                <a:rPr lang="en-US" sz="2000" dirty="0" smtClean="0">
                  <a:solidFill>
                    <a:srgbClr val="000000"/>
                  </a:solidFill>
                  <a:latin typeface="Courier New" pitchFamily="1" charset="0"/>
                </a:rPr>
                <a:t>r1 + r2</a:t>
              </a:r>
              <a:r>
                <a:rPr lang="en-US" sz="2400" b="0" dirty="0" smtClean="0">
                  <a:solidFill>
                    <a:srgbClr val="000000"/>
                  </a:solidFill>
                  <a:latin typeface="Times New Roman" pitchFamily="1" charset="0"/>
                </a:rPr>
                <a:t> </a:t>
              </a:r>
              <a:endParaRPr lang="en-US" sz="2400" b="0" dirty="0">
                <a:solidFill>
                  <a:srgbClr val="000000"/>
                </a:solidFill>
                <a:latin typeface="Times New Roman" pitchFamily="1"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71680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6807" grpId="0" build="p" autoUpdateAnimBg="0"/>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529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5299" name="Text Box 3"/>
          <p:cNvSpPr txBox="1">
            <a:spLocks noChangeArrowheads="1"/>
          </p:cNvSpPr>
          <p:nvPr/>
        </p:nvSpPr>
        <p:spPr bwMode="auto">
          <a:xfrm>
            <a:off x="398463" y="1295400"/>
            <a:ext cx="8351837" cy="5262980"/>
          </a:xfrm>
          <a:prstGeom prst="rect">
            <a:avLst/>
          </a:prstGeom>
          <a:noFill/>
          <a:ln w="9525">
            <a:noFill/>
            <a:miter lim="800000"/>
            <a:headEnd/>
            <a:tailEnd/>
          </a:ln>
        </p:spPr>
        <p:txBody>
          <a:bodyPr>
            <a:prstTxWarp prst="textNoShape">
              <a:avLst/>
            </a:prstTxWarp>
            <a:spAutoFit/>
          </a:bodyPr>
          <a:lstStyle/>
          <a:p>
            <a:r>
              <a:rPr lang="en-US" sz="1600" noProof="1" smtClean="0">
                <a:solidFill>
                  <a:srgbClr val="0404FF"/>
                </a:solidFill>
                <a:latin typeface="Courier New" pitchFamily="1" charset="0"/>
              </a:rPr>
              <a:t>/*</a:t>
            </a:r>
          </a:p>
          <a:p>
            <a:r>
              <a:rPr lang="en-US" sz="1600" noProof="1" smtClean="0">
                <a:solidFill>
                  <a:srgbClr val="0404FF"/>
                </a:solidFill>
                <a:latin typeface="Courier New" pitchFamily="1" charset="0"/>
              </a:rPr>
              <a:t> * File: rational.h</a:t>
            </a:r>
          </a:p>
          <a:p>
            <a:r>
              <a:rPr lang="en-US" sz="1600" noProof="1" smtClean="0">
                <a:solidFill>
                  <a:srgbClr val="0404FF"/>
                </a:solidFill>
                <a:latin typeface="Courier New" pitchFamily="1" charset="0"/>
              </a:rPr>
              <a:t> * ----------------</a:t>
            </a:r>
          </a:p>
          <a:p>
            <a:r>
              <a:rPr lang="en-US" sz="1600" noProof="1" smtClean="0">
                <a:solidFill>
                  <a:srgbClr val="0404FF"/>
                </a:solidFill>
                <a:latin typeface="Courier New" pitchFamily="1" charset="0"/>
              </a:rPr>
              <a:t> * This interface exports a </a:t>
            </a:r>
            <a:r>
              <a:rPr lang="en-US" sz="1600" noProof="1" smtClean="0">
                <a:solidFill>
                  <a:srgbClr val="0404FF"/>
                </a:solidFill>
                <a:latin typeface="Courier New" pitchFamily="1" charset="0"/>
              </a:rPr>
              <a:t>class</a:t>
            </a:r>
            <a:r>
              <a:rPr lang="en-US" sz="1600" noProof="1" smtClean="0">
                <a:solidFill>
                  <a:srgbClr val="0404FF"/>
                </a:solidFill>
                <a:latin typeface="Courier New" pitchFamily="1" charset="0"/>
              </a:rPr>
              <a:t> representing </a:t>
            </a:r>
            <a:r>
              <a:rPr lang="en-US" sz="1600" noProof="1" smtClean="0">
                <a:solidFill>
                  <a:srgbClr val="0404FF"/>
                </a:solidFill>
                <a:latin typeface="Courier New" pitchFamily="1" charset="0"/>
              </a:rPr>
              <a:t>rational numbers.</a:t>
            </a:r>
          </a:p>
          <a:p>
            <a:r>
              <a:rPr lang="en-US" sz="1600" noProof="1" smtClean="0">
                <a:solidFill>
                  <a:srgbClr val="0404FF"/>
                </a:solidFill>
                <a:latin typeface="Courier New" pitchFamily="1" charset="0"/>
              </a:rPr>
              <a:t>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#ifndef _rational_h</a:t>
            </a:r>
          </a:p>
          <a:p>
            <a:r>
              <a:rPr lang="en-US" sz="1600" noProof="1" smtClean="0">
                <a:solidFill>
                  <a:srgbClr val="000000"/>
                </a:solidFill>
                <a:latin typeface="Courier New" pitchFamily="1" charset="0"/>
              </a:rPr>
              <a:t>#define _rational_h</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#include &lt;string&gt;</a:t>
            </a:r>
          </a:p>
          <a:p>
            <a:r>
              <a:rPr lang="en-US" sz="1600" noProof="1" smtClean="0">
                <a:solidFill>
                  <a:srgbClr val="000000"/>
                </a:solidFill>
                <a:latin typeface="Courier New" pitchFamily="1" charset="0"/>
              </a:rPr>
              <a:t>#include &lt;</a:t>
            </a:r>
            <a:r>
              <a:rPr lang="en-US" sz="1600" noProof="1" smtClean="0">
                <a:solidFill>
                  <a:srgbClr val="000000"/>
                </a:solidFill>
                <a:latin typeface="Courier New" pitchFamily="1" charset="0"/>
              </a:rPr>
              <a:t>iostream</a:t>
            </a:r>
            <a:r>
              <a:rPr lang="en-US" sz="1600" noProof="1" smtClean="0">
                <a:solidFill>
                  <a:srgbClr val="000000"/>
                </a:solidFill>
                <a:latin typeface="Courier New" pitchFamily="1" charset="0"/>
              </a:rPr>
              <a:t>&gt;</a:t>
            </a:r>
          </a:p>
          <a:p>
            <a:endParaRPr lang="en-US" sz="1600" noProof="1" smtClean="0">
              <a:solidFill>
                <a:srgbClr val="000000"/>
              </a:solidFill>
              <a:latin typeface="Courier New" pitchFamily="1" charset="0"/>
            </a:endParaRPr>
          </a:p>
          <a:p>
            <a:r>
              <a:rPr lang="en-US" sz="1600" noProof="1" smtClean="0">
                <a:solidFill>
                  <a:srgbClr val="0000FF"/>
                </a:solidFill>
                <a:latin typeface="Courier New" pitchFamily="1" charset="0"/>
              </a:rPr>
              <a:t>/*</a:t>
            </a:r>
          </a:p>
          <a:p>
            <a:r>
              <a:rPr lang="en-US" sz="1600" noProof="1" smtClean="0">
                <a:solidFill>
                  <a:srgbClr val="0000FF"/>
                </a:solidFill>
                <a:latin typeface="Courier New" pitchFamily="1" charset="0"/>
              </a:rPr>
              <a:t> * Class: Rational</a:t>
            </a:r>
          </a:p>
          <a:p>
            <a:r>
              <a:rPr lang="en-US" sz="1600" noProof="1" smtClean="0">
                <a:solidFill>
                  <a:srgbClr val="0000FF"/>
                </a:solidFill>
                <a:latin typeface="Courier New" pitchFamily="1" charset="0"/>
              </a:rPr>
              <a:t> * ---------------</a:t>
            </a:r>
          </a:p>
          <a:p>
            <a:r>
              <a:rPr lang="en-US" sz="1600" noProof="1" smtClean="0">
                <a:solidFill>
                  <a:srgbClr val="0000FF"/>
                </a:solidFill>
                <a:latin typeface="Courier New" pitchFamily="1" charset="0"/>
              </a:rPr>
              <a:t> * The Rational class is used to represent rational numbers, which</a:t>
            </a:r>
          </a:p>
          <a:p>
            <a:r>
              <a:rPr lang="en-US" sz="1600" noProof="1" smtClean="0">
                <a:solidFill>
                  <a:srgbClr val="0000FF"/>
                </a:solidFill>
                <a:latin typeface="Courier New" pitchFamily="1" charset="0"/>
              </a:rPr>
              <a:t> * are defined to be the quotient of two integers.</a:t>
            </a:r>
          </a:p>
          <a:p>
            <a:r>
              <a:rPr lang="en-US" sz="1600" noProof="1" smtClean="0">
                <a:solidFill>
                  <a:srgbClr val="0000FF"/>
                </a:solidFill>
                <a:latin typeface="Courier New" pitchFamily="1" charset="0"/>
              </a:rPr>
              <a:t> */</a:t>
            </a:r>
          </a:p>
          <a:p>
            <a:endParaRPr lang="en-US" sz="1600" noProof="1" smtClean="0">
              <a:solidFill>
                <a:srgbClr val="0000FF"/>
              </a:solidFill>
              <a:latin typeface="Courier New" pitchFamily="1" charset="0"/>
            </a:endParaRPr>
          </a:p>
          <a:p>
            <a:r>
              <a:rPr lang="en-US" sz="1600" noProof="1" smtClean="0">
                <a:solidFill>
                  <a:srgbClr val="000000"/>
                </a:solidFill>
                <a:latin typeface="Courier New" pitchFamily="1" charset="0"/>
              </a:rPr>
              <a:t>class Rational {</a:t>
            </a:r>
          </a:p>
          <a:p>
            <a:endParaRPr lang="en-US" sz="1600" noProof="1">
              <a:solidFill>
                <a:srgbClr val="000000"/>
              </a:solidFill>
              <a:latin typeface="Courier New" pitchFamily="1" charset="0"/>
            </a:endParaRPr>
          </a:p>
        </p:txBody>
      </p:sp>
      <p:sp>
        <p:nvSpPr>
          <p:cNvPr id="55300" name="Rectangle 4"/>
          <p:cNvSpPr>
            <a:spLocks noChangeArrowheads="1"/>
          </p:cNvSpPr>
          <p:nvPr/>
        </p:nvSpPr>
        <p:spPr bwMode="auto">
          <a:xfrm>
            <a:off x="0" y="0"/>
            <a:ext cx="9131300" cy="1087438"/>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530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5302" name="Rectangle 6"/>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a:t>
            </a:r>
            <a:r>
              <a:rPr lang="en-US" sz="4000" dirty="0" smtClean="0">
                <a:solidFill>
                  <a:srgbClr val="FF0000"/>
                </a:solidFill>
                <a:ea typeface="ＭＳ Ｐゴシック" pitchFamily="1" charset="-128"/>
                <a:cs typeface="ＭＳ Ｐゴシック" pitchFamily="1" charset="-128"/>
              </a:rPr>
              <a:t> </a:t>
            </a:r>
            <a:r>
              <a:rPr lang="en-US" sz="3600" b="1" dirty="0" err="1" smtClean="0">
                <a:solidFill>
                  <a:srgbClr val="FF0000"/>
                </a:solidFill>
                <a:latin typeface="Courier New" pitchFamily="1" charset="0"/>
                <a:ea typeface="ＭＳ Ｐゴシック" pitchFamily="1" charset="-128"/>
                <a:cs typeface="ＭＳ Ｐゴシック" pitchFamily="1" charset="-128"/>
              </a:rPr>
              <a:t>rational.h</a:t>
            </a:r>
            <a:r>
              <a:rPr lang="en-US" sz="4000" dirty="0" smtClean="0">
                <a:solidFill>
                  <a:srgbClr val="FF0000"/>
                </a:solidFill>
                <a:ea typeface="ＭＳ Ｐゴシック" pitchFamily="1" charset="-128"/>
                <a:cs typeface="ＭＳ Ｐゴシック" pitchFamily="1" charset="-128"/>
              </a:rPr>
              <a:t> Interface</a:t>
            </a:r>
            <a:endParaRPr lang="en-US" dirty="0">
              <a:solidFill>
                <a:srgbClr val="FF0000"/>
              </a:solidFill>
              <a:ea typeface="ＭＳ Ｐゴシック" pitchFamily="1" charset="-128"/>
              <a:cs typeface="ＭＳ Ｐゴシック" pitchFamily="1" charset="-128"/>
            </a:endParaRPr>
          </a:p>
        </p:txBody>
      </p:sp>
      <p:sp>
        <p:nvSpPr>
          <p:cNvPr id="5530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5306" name="Text Box 13"/>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1 of</a:t>
            </a:r>
            <a:r>
              <a:rPr lang="en-US" sz="1000" b="0" i="1" dirty="0" smtClean="0">
                <a:solidFill>
                  <a:srgbClr val="000000"/>
                </a:solidFill>
                <a:latin typeface="Times New Roman" pitchFamily="1" charset="0"/>
              </a:rPr>
              <a:t> 4</a:t>
            </a:r>
            <a:endParaRPr lang="en-US" sz="1000" b="0" i="1" dirty="0">
              <a:solidFill>
                <a:srgbClr val="000000"/>
              </a:solidFill>
              <a:latin typeface="Times New Roman" pitchFamily="1" charset="0"/>
            </a:endParaRPr>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734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0899" name="Text Box 3"/>
          <p:cNvSpPr txBox="1">
            <a:spLocks noChangeArrowheads="1"/>
          </p:cNvSpPr>
          <p:nvPr/>
        </p:nvSpPr>
        <p:spPr bwMode="auto">
          <a:xfrm>
            <a:off x="398463" y="1295400"/>
            <a:ext cx="8351837" cy="5262980"/>
          </a:xfrm>
          <a:prstGeom prst="rect">
            <a:avLst/>
          </a:prstGeom>
          <a:noFill/>
          <a:ln w="9525">
            <a:noFill/>
            <a:miter lim="800000"/>
            <a:headEnd/>
            <a:tailEnd/>
          </a:ln>
        </p:spPr>
        <p:txBody>
          <a:bodyPr>
            <a:prstTxWarp prst="textNoShape">
              <a:avLst/>
            </a:prstTxWarp>
            <a:spAutoFit/>
          </a:bodyPr>
          <a:lstStyle/>
          <a:p>
            <a:r>
              <a:rPr lang="en-US" sz="1600" noProof="1" smtClean="0">
                <a:solidFill>
                  <a:srgbClr val="0404FF"/>
                </a:solidFill>
                <a:latin typeface="Courier New" pitchFamily="1" charset="0"/>
              </a:rPr>
              <a:t>/*</a:t>
            </a:r>
          </a:p>
          <a:p>
            <a:r>
              <a:rPr lang="en-US" sz="1600" noProof="1" smtClean="0">
                <a:solidFill>
                  <a:srgbClr val="0404FF"/>
                </a:solidFill>
                <a:latin typeface="Courier New" pitchFamily="1" charset="0"/>
              </a:rPr>
              <a:t> * File: rational.h</a:t>
            </a:r>
          </a:p>
          <a:p>
            <a:r>
              <a:rPr lang="en-US" sz="1600" noProof="1" smtClean="0">
                <a:solidFill>
                  <a:srgbClr val="0404FF"/>
                </a:solidFill>
                <a:latin typeface="Courier New" pitchFamily="1" charset="0"/>
              </a:rPr>
              <a:t> * ----------------</a:t>
            </a:r>
          </a:p>
          <a:p>
            <a:r>
              <a:rPr lang="en-US" sz="1600" noProof="1" smtClean="0">
                <a:solidFill>
                  <a:srgbClr val="0404FF"/>
                </a:solidFill>
                <a:latin typeface="Courier New" pitchFamily="1" charset="0"/>
              </a:rPr>
              <a:t> * This interface exports a class representing rational numbers.</a:t>
            </a:r>
          </a:p>
          <a:p>
            <a:r>
              <a:rPr lang="en-US" sz="1600" noProof="1" smtClean="0">
                <a:solidFill>
                  <a:srgbClr val="0404FF"/>
                </a:solidFill>
                <a:latin typeface="Courier New" pitchFamily="1" charset="0"/>
              </a:rPr>
              <a:t>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#ifndef _rational_h</a:t>
            </a:r>
          </a:p>
          <a:p>
            <a:r>
              <a:rPr lang="en-US" sz="1600" noProof="1" smtClean="0">
                <a:solidFill>
                  <a:srgbClr val="000000"/>
                </a:solidFill>
                <a:latin typeface="Courier New" pitchFamily="1" charset="0"/>
              </a:rPr>
              <a:t>#define _rational_h</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#include &lt;string&gt;</a:t>
            </a:r>
          </a:p>
          <a:p>
            <a:r>
              <a:rPr lang="en-US" sz="1600" noProof="1" smtClean="0">
                <a:solidFill>
                  <a:srgbClr val="000000"/>
                </a:solidFill>
                <a:latin typeface="Courier New" pitchFamily="1" charset="0"/>
              </a:rPr>
              <a:t>#include &lt;iostream&gt;</a:t>
            </a:r>
          </a:p>
          <a:p>
            <a:endParaRPr lang="en-US" sz="1600" noProof="1" smtClean="0">
              <a:solidFill>
                <a:srgbClr val="000000"/>
              </a:solidFill>
              <a:latin typeface="Courier New" pitchFamily="1" charset="0"/>
            </a:endParaRPr>
          </a:p>
          <a:p>
            <a:r>
              <a:rPr lang="en-US" sz="1600" noProof="1" smtClean="0">
                <a:solidFill>
                  <a:srgbClr val="0000FF"/>
                </a:solidFill>
                <a:latin typeface="Courier New" pitchFamily="1" charset="0"/>
              </a:rPr>
              <a:t>/*</a:t>
            </a:r>
          </a:p>
          <a:p>
            <a:r>
              <a:rPr lang="en-US" sz="1600" noProof="1" smtClean="0">
                <a:solidFill>
                  <a:srgbClr val="0000FF"/>
                </a:solidFill>
                <a:latin typeface="Courier New" pitchFamily="1" charset="0"/>
              </a:rPr>
              <a:t> * Class: Rational</a:t>
            </a:r>
          </a:p>
          <a:p>
            <a:r>
              <a:rPr lang="en-US" sz="1600" noProof="1" smtClean="0">
                <a:solidFill>
                  <a:srgbClr val="0000FF"/>
                </a:solidFill>
                <a:latin typeface="Courier New" pitchFamily="1" charset="0"/>
              </a:rPr>
              <a:t> * ---------------</a:t>
            </a:r>
          </a:p>
          <a:p>
            <a:r>
              <a:rPr lang="en-US" sz="1600" noProof="1" smtClean="0">
                <a:solidFill>
                  <a:srgbClr val="0000FF"/>
                </a:solidFill>
                <a:latin typeface="Courier New" pitchFamily="1" charset="0"/>
              </a:rPr>
              <a:t> * The Rational class is used to represent rational numbers, which</a:t>
            </a:r>
          </a:p>
          <a:p>
            <a:r>
              <a:rPr lang="en-US" sz="1600" noProof="1" smtClean="0">
                <a:solidFill>
                  <a:srgbClr val="0000FF"/>
                </a:solidFill>
                <a:latin typeface="Courier New" pitchFamily="1" charset="0"/>
              </a:rPr>
              <a:t> * are defined to be the quotient of two integers.</a:t>
            </a:r>
          </a:p>
          <a:p>
            <a:r>
              <a:rPr lang="en-US" sz="1600" noProof="1" smtClean="0">
                <a:solidFill>
                  <a:srgbClr val="0000FF"/>
                </a:solidFill>
                <a:latin typeface="Courier New" pitchFamily="1" charset="0"/>
              </a:rPr>
              <a:t> */</a:t>
            </a:r>
          </a:p>
          <a:p>
            <a:endParaRPr lang="en-US" sz="1600" noProof="1" smtClean="0">
              <a:solidFill>
                <a:srgbClr val="0000FF"/>
              </a:solidFill>
              <a:latin typeface="Courier New" pitchFamily="1" charset="0"/>
            </a:endParaRPr>
          </a:p>
          <a:p>
            <a:r>
              <a:rPr lang="en-US" sz="1600" noProof="1" smtClean="0">
                <a:solidFill>
                  <a:srgbClr val="000000"/>
                </a:solidFill>
                <a:latin typeface="Courier New" pitchFamily="1" charset="0"/>
              </a:rPr>
              <a:t>class Rational {</a:t>
            </a:r>
          </a:p>
          <a:p>
            <a:endParaRPr lang="en-US" sz="1600" noProof="1">
              <a:solidFill>
                <a:srgbClr val="000000"/>
              </a:solidFill>
              <a:latin typeface="Courier New" pitchFamily="1" charset="0"/>
            </a:endParaRPr>
          </a:p>
        </p:txBody>
      </p:sp>
      <p:grpSp>
        <p:nvGrpSpPr>
          <p:cNvPr id="2" name="Group 4"/>
          <p:cNvGrpSpPr>
            <a:grpSpLocks/>
          </p:cNvGrpSpPr>
          <p:nvPr/>
        </p:nvGrpSpPr>
        <p:grpSpPr bwMode="auto">
          <a:xfrm>
            <a:off x="381000" y="1143000"/>
            <a:ext cx="8382000" cy="5257800"/>
            <a:chOff x="240" y="720"/>
            <a:chExt cx="5280" cy="3312"/>
          </a:xfrm>
        </p:grpSpPr>
        <p:sp>
          <p:nvSpPr>
            <p:cNvPr id="57363"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64" name="Text Box 6"/>
            <p:cNvSpPr txBox="1">
              <a:spLocks noChangeArrowheads="1"/>
            </p:cNvSpPr>
            <p:nvPr/>
          </p:nvSpPr>
          <p:spPr bwMode="auto">
            <a:xfrm>
              <a:off x="251" y="752"/>
              <a:ext cx="5261" cy="2695"/>
            </a:xfrm>
            <a:prstGeom prst="rect">
              <a:avLst/>
            </a:prstGeom>
            <a:noFill/>
            <a:ln w="9525">
              <a:noFill/>
              <a:miter lim="800000"/>
              <a:headEnd/>
              <a:tailEnd/>
            </a:ln>
          </p:spPr>
          <p:txBody>
            <a:bodyPr>
              <a:prstTxWarp prst="textNoShape">
                <a:avLst/>
              </a:prstTxWarp>
              <a:spAutoFit/>
            </a:bodyPr>
            <a:lstStyle/>
            <a:p>
              <a:r>
                <a:rPr lang="en-US" sz="1600" noProof="1" smtClean="0">
                  <a:solidFill>
                    <a:srgbClr val="000000"/>
                  </a:solidFill>
                  <a:latin typeface="Courier New" pitchFamily="1" charset="0"/>
                </a:rPr>
                <a:t>public:</a:t>
              </a:r>
            </a:p>
            <a:p>
              <a:endParaRPr lang="en-US" sz="1600" noProof="1" smtClean="0">
                <a:solidFill>
                  <a:srgbClr val="000000"/>
                </a:solidFill>
                <a:latin typeface="Courier New" pitchFamily="1" charset="0"/>
              </a:endParaRPr>
            </a:p>
            <a:p>
              <a:r>
                <a:rPr lang="en-US" sz="1600" noProof="1" smtClean="0">
                  <a:solidFill>
                    <a:srgbClr val="0000FF"/>
                  </a:solidFill>
                  <a:latin typeface="Courier New" pitchFamily="1" charset="0"/>
                </a:rPr>
                <a:t>/*</a:t>
              </a:r>
            </a:p>
            <a:p>
              <a:r>
                <a:rPr lang="en-US" sz="1600" noProof="1" smtClean="0">
                  <a:solidFill>
                    <a:srgbClr val="0000FF"/>
                  </a:solidFill>
                  <a:latin typeface="Courier New" pitchFamily="1" charset="0"/>
                </a:rPr>
                <a:t> * Constructor: Rational</a:t>
              </a:r>
            </a:p>
            <a:p>
              <a:r>
                <a:rPr lang="en-US" sz="1600" noProof="1" smtClean="0">
                  <a:solidFill>
                    <a:srgbClr val="0000FF"/>
                  </a:solidFill>
                  <a:latin typeface="Courier New" pitchFamily="1" charset="0"/>
                </a:rPr>
                <a:t> * Usage: Rational zero;</a:t>
              </a:r>
            </a:p>
            <a:p>
              <a:r>
                <a:rPr lang="en-US" sz="1600" noProof="1" smtClean="0">
                  <a:solidFill>
                    <a:srgbClr val="0000FF"/>
                  </a:solidFill>
                  <a:latin typeface="Courier New" pitchFamily="1" charset="0"/>
                </a:rPr>
                <a:t> *        Rational num(n);</a:t>
              </a:r>
            </a:p>
            <a:p>
              <a:r>
                <a:rPr lang="en-US" sz="1600" noProof="1" smtClean="0">
                  <a:solidFill>
                    <a:srgbClr val="0000FF"/>
                  </a:solidFill>
                  <a:latin typeface="Courier New" pitchFamily="1" charset="0"/>
                </a:rPr>
                <a:t> *        Rational r(x, y);</a:t>
              </a:r>
            </a:p>
            <a:p>
              <a:r>
                <a:rPr lang="en-US" sz="1600" noProof="1" smtClean="0">
                  <a:solidFill>
                    <a:srgbClr val="0000FF"/>
                  </a:solidFill>
                  <a:latin typeface="Courier New" pitchFamily="1" charset="0"/>
                </a:rPr>
                <a:t> * ------------------------</a:t>
              </a:r>
            </a:p>
            <a:p>
              <a:r>
                <a:rPr lang="en-US" sz="1600" noProof="1" smtClean="0">
                  <a:solidFill>
                    <a:srgbClr val="0000FF"/>
                  </a:solidFill>
                  <a:latin typeface="Courier New" pitchFamily="1" charset="0"/>
                </a:rPr>
                <a:t> * Creates a Rational object.  The default constructor creates the</a:t>
              </a:r>
            </a:p>
            <a:p>
              <a:r>
                <a:rPr lang="en-US" sz="1600" noProof="1" smtClean="0">
                  <a:solidFill>
                    <a:srgbClr val="0000FF"/>
                  </a:solidFill>
                  <a:latin typeface="Courier New" pitchFamily="1" charset="0"/>
                </a:rPr>
                <a:t> * rational number 0.  The single-argument form creates a rational</a:t>
              </a:r>
            </a:p>
            <a:p>
              <a:r>
                <a:rPr lang="en-US" sz="1600" noProof="1" smtClean="0">
                  <a:solidFill>
                    <a:srgbClr val="0000FF"/>
                  </a:solidFill>
                  <a:latin typeface="Courier New" pitchFamily="1" charset="0"/>
                </a:rPr>
                <a:t> * equal to the specified integer, and the two-</a:t>
              </a:r>
              <a:r>
                <a:rPr lang="en-US" sz="1600" noProof="1" smtClean="0">
                  <a:solidFill>
                    <a:srgbClr val="0000FF"/>
                  </a:solidFill>
                  <a:latin typeface="Courier New" pitchFamily="1" charset="0"/>
                </a:rPr>
                <a:t>argument </a:t>
              </a:r>
              <a:r>
                <a:rPr lang="en-US" sz="1600" noProof="1" smtClean="0">
                  <a:solidFill>
                    <a:srgbClr val="0000FF"/>
                  </a:solidFill>
                  <a:latin typeface="Courier New" pitchFamily="1" charset="0"/>
                </a:rPr>
                <a:t>form</a:t>
              </a:r>
            </a:p>
            <a:p>
              <a:r>
                <a:rPr lang="en-US" sz="1600" noProof="1" smtClean="0">
                  <a:solidFill>
                    <a:srgbClr val="0000FF"/>
                  </a:solidFill>
                  <a:latin typeface="Courier New" pitchFamily="1" charset="0"/>
                </a:rPr>
                <a:t> * creates </a:t>
              </a:r>
              <a:r>
                <a:rPr lang="en-US" sz="1600" noProof="1" smtClean="0">
                  <a:solidFill>
                    <a:srgbClr val="0000FF"/>
                  </a:solidFill>
                  <a:latin typeface="Courier New" pitchFamily="1" charset="0"/>
                </a:rPr>
                <a:t>a rational number corresponding to the fraction x/y.</a:t>
              </a:r>
            </a:p>
            <a:p>
              <a:r>
                <a:rPr lang="en-US" sz="1600" noProof="1" smtClean="0">
                  <a:solidFill>
                    <a:srgbClr val="0000FF"/>
                  </a:solidFill>
                  <a:latin typeface="Courier New" pitchFamily="1" charset="0"/>
                </a:rPr>
                <a:t>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   Rational();</a:t>
              </a:r>
            </a:p>
            <a:p>
              <a:r>
                <a:rPr lang="en-US" sz="1600" noProof="1" smtClean="0">
                  <a:solidFill>
                    <a:srgbClr val="000000"/>
                  </a:solidFill>
                  <a:latin typeface="Courier New" pitchFamily="1" charset="0"/>
                </a:rPr>
                <a:t>   Rational(int n);</a:t>
              </a:r>
            </a:p>
            <a:p>
              <a:r>
                <a:rPr lang="en-US" sz="1600" noProof="1" smtClean="0">
                  <a:solidFill>
                    <a:srgbClr val="000000"/>
                  </a:solidFill>
                  <a:latin typeface="Courier New" pitchFamily="1" charset="0"/>
                </a:rPr>
                <a:t>   Rational(int x, int y);</a:t>
              </a:r>
            </a:p>
          </p:txBody>
        </p:sp>
      </p:grpSp>
      <p:sp>
        <p:nvSpPr>
          <p:cNvPr id="57349"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5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51" name="Rectangle 9"/>
          <p:cNvSpPr>
            <a:spLocks noGrp="1" noChangeArrowheads="1"/>
          </p:cNvSpPr>
          <p:nvPr>
            <p:ph type="title"/>
          </p:nvPr>
        </p:nvSpPr>
        <p:spPr>
          <a:xfrm>
            <a:off x="0" y="76200"/>
            <a:ext cx="9144000" cy="1143000"/>
          </a:xfrm>
          <a:noFill/>
        </p:spPr>
        <p:txBody>
          <a:bodyPr/>
          <a:lstStyle/>
          <a:p>
            <a:r>
              <a:rPr lang="en-US" sz="4000" dirty="0" smtClean="0">
                <a:solidFill>
                  <a:srgbClr val="FF0000"/>
                </a:solidFill>
                <a:ea typeface="ＭＳ Ｐゴシック" pitchFamily="1" charset="-128"/>
                <a:cs typeface="ＭＳ Ｐゴシック" pitchFamily="1" charset="-128"/>
              </a:rPr>
              <a:t>The </a:t>
            </a:r>
            <a:r>
              <a:rPr lang="en-US" sz="3600" b="1" dirty="0" err="1" smtClean="0">
                <a:solidFill>
                  <a:srgbClr val="FF0000"/>
                </a:solidFill>
                <a:latin typeface="Courier New" pitchFamily="1" charset="0"/>
                <a:ea typeface="ＭＳ Ｐゴシック" pitchFamily="1" charset="-128"/>
                <a:cs typeface="ＭＳ Ｐゴシック" pitchFamily="1" charset="-128"/>
              </a:rPr>
              <a:t>rational.h</a:t>
            </a:r>
            <a:r>
              <a:rPr lang="en-US" sz="4000" dirty="0" smtClean="0">
                <a:solidFill>
                  <a:srgbClr val="FF0000"/>
                </a:solidFill>
                <a:ea typeface="ＭＳ Ｐゴシック" pitchFamily="1" charset="-128"/>
                <a:cs typeface="ＭＳ Ｐゴシック" pitchFamily="1" charset="-128"/>
              </a:rPr>
              <a:t> Interface</a:t>
            </a:r>
            <a:endParaRPr lang="en-US" dirty="0">
              <a:solidFill>
                <a:srgbClr val="FF0000"/>
              </a:solidFill>
              <a:ea typeface="ＭＳ Ｐゴシック" pitchFamily="1" charset="-128"/>
              <a:cs typeface="ＭＳ Ｐゴシック" pitchFamily="1" charset="-128"/>
            </a:endParaRPr>
          </a:p>
        </p:txBody>
      </p:sp>
      <p:sp>
        <p:nvSpPr>
          <p:cNvPr id="5735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7356" name="Text Box 20"/>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2 of</a:t>
            </a:r>
            <a:r>
              <a:rPr lang="en-US" sz="1000" b="0" i="1" dirty="0" smtClean="0">
                <a:solidFill>
                  <a:srgbClr val="000000"/>
                </a:solidFill>
                <a:latin typeface="Times New Roman" pitchFamily="1" charset="0"/>
              </a:rPr>
              <a:t> 4</a:t>
            </a:r>
            <a:endParaRPr lang="en-US" sz="1000" b="0" i="1" dirty="0">
              <a:solidFill>
                <a:srgbClr val="000000"/>
              </a:solidFill>
              <a:latin typeface="Times New Roman" pitchFamily="1"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0899"/>
                                        </p:tgtEl>
                                        <p:attrNameLst>
                                          <p:attrName>ppt_x</p:attrName>
                                        </p:attrNameLst>
                                      </p:cBhvr>
                                      <p:tavLst>
                                        <p:tav tm="0">
                                          <p:val>
                                            <p:strVal val="ppt_x"/>
                                          </p:val>
                                        </p:tav>
                                        <p:tav tm="100000">
                                          <p:val>
                                            <p:strVal val="ppt_x"/>
                                          </p:val>
                                        </p:tav>
                                      </p:tavLst>
                                    </p:anim>
                                    <p:anim calcmode="lin" valueType="num">
                                      <p:cBhvr additive="base">
                                        <p:cTn id="7" dur="1000"/>
                                        <p:tgtEl>
                                          <p:spTgt spid="720899"/>
                                        </p:tgtEl>
                                        <p:attrNameLst>
                                          <p:attrName>ppt_y</p:attrName>
                                        </p:attrNameLst>
                                      </p:cBhvr>
                                      <p:tavLst>
                                        <p:tav tm="0">
                                          <p:val>
                                            <p:strVal val="ppt_y"/>
                                          </p:val>
                                        </p:tav>
                                        <p:tav tm="100000">
                                          <p:val>
                                            <p:strVal val="0-ppt_h/2"/>
                                          </p:val>
                                        </p:tav>
                                      </p:tavLst>
                                    </p:anim>
                                    <p:set>
                                      <p:cBhvr>
                                        <p:cTn id="8" dur="1" fill="hold">
                                          <p:stCondLst>
                                            <p:cond delay="999"/>
                                          </p:stCondLst>
                                        </p:cTn>
                                        <p:tgtEl>
                                          <p:spTgt spid="72089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0899" grpId="0"/>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39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2947" name="Text Box 3"/>
          <p:cNvSpPr txBox="1">
            <a:spLocks noChangeArrowheads="1"/>
          </p:cNvSpPr>
          <p:nvPr/>
        </p:nvSpPr>
        <p:spPr bwMode="auto">
          <a:xfrm>
            <a:off x="398463" y="1193800"/>
            <a:ext cx="8351837" cy="4278094"/>
          </a:xfrm>
          <a:prstGeom prst="rect">
            <a:avLst/>
          </a:prstGeom>
          <a:noFill/>
          <a:ln w="9525">
            <a:noFill/>
            <a:miter lim="800000"/>
            <a:headEnd/>
            <a:tailEnd/>
          </a:ln>
        </p:spPr>
        <p:txBody>
          <a:bodyPr>
            <a:prstTxWarp prst="textNoShape">
              <a:avLst/>
            </a:prstTxWarp>
            <a:spAutoFit/>
          </a:bodyPr>
          <a:lstStyle/>
          <a:p>
            <a:r>
              <a:rPr lang="en-US" sz="1600" noProof="1" smtClean="0">
                <a:solidFill>
                  <a:srgbClr val="000000"/>
                </a:solidFill>
                <a:latin typeface="Courier New" pitchFamily="1" charset="0"/>
              </a:rPr>
              <a:t>public:</a:t>
            </a:r>
          </a:p>
          <a:p>
            <a:endParaRPr lang="en-US" sz="1600" noProof="1" smtClean="0">
              <a:solidFill>
                <a:srgbClr val="000000"/>
              </a:solidFill>
              <a:latin typeface="Courier New" pitchFamily="1" charset="0"/>
            </a:endParaRPr>
          </a:p>
          <a:p>
            <a:r>
              <a:rPr lang="en-US" sz="1600" noProof="1" smtClean="0">
                <a:solidFill>
                  <a:srgbClr val="0000FF"/>
                </a:solidFill>
                <a:latin typeface="Courier New" pitchFamily="1" charset="0"/>
              </a:rPr>
              <a:t>/*</a:t>
            </a:r>
          </a:p>
          <a:p>
            <a:r>
              <a:rPr lang="en-US" sz="1600" noProof="1" smtClean="0">
                <a:solidFill>
                  <a:srgbClr val="0000FF"/>
                </a:solidFill>
                <a:latin typeface="Courier New" pitchFamily="1" charset="0"/>
              </a:rPr>
              <a:t> * Constructor: Rational</a:t>
            </a:r>
          </a:p>
          <a:p>
            <a:r>
              <a:rPr lang="en-US" sz="1600" noProof="1" smtClean="0">
                <a:solidFill>
                  <a:srgbClr val="0000FF"/>
                </a:solidFill>
                <a:latin typeface="Courier New" pitchFamily="1" charset="0"/>
              </a:rPr>
              <a:t> * Usage: Rational zero;</a:t>
            </a:r>
          </a:p>
          <a:p>
            <a:r>
              <a:rPr lang="en-US" sz="1600" noProof="1" smtClean="0">
                <a:solidFill>
                  <a:srgbClr val="0000FF"/>
                </a:solidFill>
                <a:latin typeface="Courier New" pitchFamily="1" charset="0"/>
              </a:rPr>
              <a:t> *        Rational num(n);</a:t>
            </a:r>
          </a:p>
          <a:p>
            <a:r>
              <a:rPr lang="en-US" sz="1600" noProof="1" smtClean="0">
                <a:solidFill>
                  <a:srgbClr val="0000FF"/>
                </a:solidFill>
                <a:latin typeface="Courier New" pitchFamily="1" charset="0"/>
              </a:rPr>
              <a:t> *        Rational r(x, y);</a:t>
            </a:r>
          </a:p>
          <a:p>
            <a:r>
              <a:rPr lang="en-US" sz="1600" noProof="1" smtClean="0">
                <a:solidFill>
                  <a:srgbClr val="0000FF"/>
                </a:solidFill>
                <a:latin typeface="Courier New" pitchFamily="1" charset="0"/>
              </a:rPr>
              <a:t> * ------------------------</a:t>
            </a:r>
          </a:p>
          <a:p>
            <a:r>
              <a:rPr lang="en-US" sz="1600" noProof="1" smtClean="0">
                <a:solidFill>
                  <a:srgbClr val="0000FF"/>
                </a:solidFill>
                <a:latin typeface="Courier New" pitchFamily="1" charset="0"/>
              </a:rPr>
              <a:t> * Creates a Rational object.  The default constructor creates the</a:t>
            </a:r>
          </a:p>
          <a:p>
            <a:r>
              <a:rPr lang="en-US" sz="1600" noProof="1" smtClean="0">
                <a:solidFill>
                  <a:srgbClr val="0000FF"/>
                </a:solidFill>
                <a:latin typeface="Courier New" pitchFamily="1" charset="0"/>
              </a:rPr>
              <a:t> * rational number 0.  The single-argument form creates a rational</a:t>
            </a:r>
          </a:p>
          <a:p>
            <a:r>
              <a:rPr lang="en-US" sz="1600" noProof="1" smtClean="0">
                <a:solidFill>
                  <a:srgbClr val="0000FF"/>
                </a:solidFill>
                <a:latin typeface="Courier New" pitchFamily="1" charset="0"/>
              </a:rPr>
              <a:t> * equal to the specified integer, and the two-argument form</a:t>
            </a:r>
          </a:p>
          <a:p>
            <a:r>
              <a:rPr lang="en-US" sz="1600" noProof="1" smtClean="0">
                <a:solidFill>
                  <a:srgbClr val="0000FF"/>
                </a:solidFill>
                <a:latin typeface="Courier New" pitchFamily="1" charset="0"/>
              </a:rPr>
              <a:t> * creates a rational number corresponding to the fraction x/y.</a:t>
            </a:r>
          </a:p>
          <a:p>
            <a:r>
              <a:rPr lang="en-US" sz="1600" noProof="1" smtClean="0">
                <a:solidFill>
                  <a:srgbClr val="0000FF"/>
                </a:solidFill>
                <a:latin typeface="Courier New" pitchFamily="1" charset="0"/>
              </a:rPr>
              <a:t>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   Rational();</a:t>
            </a:r>
          </a:p>
          <a:p>
            <a:r>
              <a:rPr lang="en-US" sz="1600" noProof="1" smtClean="0">
                <a:solidFill>
                  <a:srgbClr val="000000"/>
                </a:solidFill>
                <a:latin typeface="Courier New" pitchFamily="1" charset="0"/>
              </a:rPr>
              <a:t>   Rational(int n);</a:t>
            </a:r>
          </a:p>
          <a:p>
            <a:r>
              <a:rPr lang="en-US" sz="1600" noProof="1" smtClean="0">
                <a:solidFill>
                  <a:srgbClr val="000000"/>
                </a:solidFill>
                <a:latin typeface="Courier New" pitchFamily="1" charset="0"/>
              </a:rPr>
              <a:t>   Rational(int x, int y);</a:t>
            </a:r>
          </a:p>
        </p:txBody>
      </p:sp>
      <p:grpSp>
        <p:nvGrpSpPr>
          <p:cNvPr id="2" name="Group 4"/>
          <p:cNvGrpSpPr>
            <a:grpSpLocks/>
          </p:cNvGrpSpPr>
          <p:nvPr/>
        </p:nvGrpSpPr>
        <p:grpSpPr bwMode="auto">
          <a:xfrm>
            <a:off x="381000" y="1143000"/>
            <a:ext cx="8382000" cy="5313363"/>
            <a:chOff x="240" y="720"/>
            <a:chExt cx="5280" cy="3347"/>
          </a:xfrm>
        </p:grpSpPr>
        <p:sp>
          <p:nvSpPr>
            <p:cNvPr id="59407"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408" name="Text Box 6"/>
            <p:cNvSpPr txBox="1">
              <a:spLocks noChangeArrowheads="1"/>
            </p:cNvSpPr>
            <p:nvPr/>
          </p:nvSpPr>
          <p:spPr bwMode="auto">
            <a:xfrm>
              <a:off x="251" y="752"/>
              <a:ext cx="5261" cy="3315"/>
            </a:xfrm>
            <a:prstGeom prst="rect">
              <a:avLst/>
            </a:prstGeom>
            <a:noFill/>
            <a:ln w="9525">
              <a:noFill/>
              <a:miter lim="800000"/>
              <a:headEnd/>
              <a:tailEnd/>
            </a:ln>
          </p:spPr>
          <p:txBody>
            <a:bodyPr>
              <a:prstTxWarp prst="textNoShape">
                <a:avLst/>
              </a:prstTxWarp>
              <a:spAutoFit/>
            </a:bodyPr>
            <a:lstStyle/>
            <a:p>
              <a:r>
                <a:rPr lang="en-US" sz="1600" noProof="1" smtClean="0">
                  <a:solidFill>
                    <a:srgbClr val="0404FF"/>
                  </a:solidFill>
                  <a:latin typeface="Courier New" pitchFamily="1" charset="0"/>
                </a:rPr>
                <a:t>/</a:t>
              </a:r>
              <a:r>
                <a:rPr lang="en-US" sz="1600" noProof="1" smtClean="0">
                  <a:solidFill>
                    <a:srgbClr val="0404FF"/>
                  </a:solidFill>
                  <a:latin typeface="Courier New" pitchFamily="1" charset="0"/>
                </a:rPr>
                <a:t>*</a:t>
              </a:r>
            </a:p>
            <a:p>
              <a:r>
                <a:rPr lang="en-US" sz="1600" noProof="1" smtClean="0">
                  <a:solidFill>
                    <a:srgbClr val="0404FF"/>
                  </a:solidFill>
                  <a:latin typeface="Courier New" pitchFamily="1" charset="0"/>
                </a:rPr>
                <a:t> </a:t>
              </a:r>
              <a:r>
                <a:rPr lang="en-US" sz="1600" noProof="1" smtClean="0">
                  <a:solidFill>
                    <a:srgbClr val="0404FF"/>
                  </a:solidFill>
                  <a:latin typeface="Courier New" pitchFamily="1" charset="0"/>
                </a:rPr>
                <a:t>* </a:t>
              </a:r>
              <a:r>
                <a:rPr lang="en-US" sz="1600" noProof="1" smtClean="0">
                  <a:solidFill>
                    <a:srgbClr val="0404FF"/>
                  </a:solidFill>
                  <a:latin typeface="Courier New" pitchFamily="1" charset="0"/>
                </a:rPr>
                <a:t>Operators: +, -, *, /</a:t>
              </a:r>
            </a:p>
            <a:p>
              <a:r>
                <a:rPr lang="en-US" sz="1600" noProof="1" smtClean="0">
                  <a:solidFill>
                    <a:srgbClr val="0404FF"/>
                  </a:solidFill>
                  <a:latin typeface="Courier New" pitchFamily="1" charset="0"/>
                </a:rPr>
                <a:t> * </a:t>
              </a:r>
              <a:r>
                <a:rPr lang="en-US" sz="1600" noProof="1" smtClean="0">
                  <a:solidFill>
                    <a:srgbClr val="0404FF"/>
                  </a:solidFill>
                  <a:latin typeface="Courier New" pitchFamily="1" charset="0"/>
                </a:rPr>
                <a:t>------------</a:t>
              </a:r>
              <a:r>
                <a:rPr lang="en-US" sz="1600" noProof="1" smtClean="0">
                  <a:solidFill>
                    <a:srgbClr val="0404FF"/>
                  </a:solidFill>
                  <a:latin typeface="Courier New" pitchFamily="1" charset="0"/>
                </a:rPr>
                <a:t>-</a:t>
              </a:r>
              <a:r>
                <a:rPr lang="en-US" sz="1600" noProof="1" smtClean="0">
                  <a:solidFill>
                    <a:srgbClr val="0404FF"/>
                  </a:solidFill>
                  <a:latin typeface="Courier New" pitchFamily="1" charset="0"/>
                </a:rPr>
                <a:t>--------</a:t>
              </a:r>
            </a:p>
            <a:p>
              <a:r>
                <a:rPr lang="en-US" sz="1600" noProof="1" smtClean="0">
                  <a:solidFill>
                    <a:srgbClr val="0404FF"/>
                  </a:solidFill>
                  <a:latin typeface="Courier New" pitchFamily="1" charset="0"/>
                </a:rPr>
                <a:t> </a:t>
              </a:r>
              <a:r>
                <a:rPr lang="en-US" sz="1600" noProof="1" smtClean="0">
                  <a:solidFill>
                    <a:srgbClr val="0404FF"/>
                  </a:solidFill>
                  <a:latin typeface="Courier New" pitchFamily="1" charset="0"/>
                </a:rPr>
                <a:t>*</a:t>
              </a:r>
              <a:r>
                <a:rPr lang="en-US" sz="1600" noProof="1" smtClean="0">
                  <a:solidFill>
                    <a:srgbClr val="0404FF"/>
                  </a:solidFill>
                  <a:latin typeface="Courier New" pitchFamily="1" charset="0"/>
                </a:rPr>
                <a:t> Define the arithmetic operators.</a:t>
              </a:r>
            </a:p>
            <a:p>
              <a:r>
                <a:rPr lang="en-US" sz="1600" noProof="1" smtClean="0">
                  <a:solidFill>
                    <a:srgbClr val="0404FF"/>
                  </a:solidFill>
                  <a:latin typeface="Courier New" pitchFamily="1" charset="0"/>
                </a:rPr>
                <a:t> *</a:t>
              </a:r>
              <a:r>
                <a:rPr lang="en-US" sz="1600" noProof="1" smtClean="0">
                  <a:solidFill>
                    <a:srgbClr val="0404FF"/>
                  </a:solidFill>
                  <a:latin typeface="Courier New" pitchFamily="1" charset="0"/>
                </a:rPr>
                <a:t>/</a:t>
              </a:r>
              <a:endParaRPr lang="en-US" sz="1600" noProof="1" smtClean="0">
                <a:solidFill>
                  <a:srgbClr val="0404FF"/>
                </a:solidFill>
                <a:latin typeface="Courier New" pitchFamily="1" charset="0"/>
              </a:endParaRPr>
            </a:p>
            <a:p>
              <a:endParaRPr lang="en-US" sz="1600" noProof="1" smtClean="0">
                <a:solidFill>
                  <a:srgbClr val="0404FF"/>
                </a:solidFill>
                <a:latin typeface="Courier New" pitchFamily="1" charset="0"/>
              </a:endParaRPr>
            </a:p>
            <a:p>
              <a:r>
                <a:rPr lang="en-US" sz="1600" noProof="1" smtClean="0">
                  <a:solidFill>
                    <a:srgbClr val="000000"/>
                  </a:solidFill>
                  <a:latin typeface="Courier New" pitchFamily="1" charset="0"/>
                </a:rPr>
                <a:t>   Rational </a:t>
              </a:r>
              <a:r>
                <a:rPr lang="en-US" sz="1600" noProof="1" smtClean="0">
                  <a:solidFill>
                    <a:srgbClr val="000000"/>
                  </a:solidFill>
                  <a:latin typeface="Courier New" pitchFamily="1" charset="0"/>
                </a:rPr>
                <a:t>operator+(Rational r2)</a:t>
              </a:r>
              <a:r>
                <a:rPr lang="en-US" sz="1600" noProof="1" smtClean="0">
                  <a:solidFill>
                    <a:srgbClr val="000000"/>
                  </a:solidFill>
                  <a:latin typeface="Courier New" pitchFamily="1" charset="0"/>
                </a:rPr>
                <a:t>;</a:t>
              </a:r>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   Rational </a:t>
              </a:r>
              <a:r>
                <a:rPr lang="en-US" sz="1600" noProof="1" smtClean="0">
                  <a:solidFill>
                    <a:srgbClr val="000000"/>
                  </a:solidFill>
                  <a:latin typeface="Courier New" pitchFamily="1" charset="0"/>
                </a:rPr>
                <a:t>operator-(Rational r2)</a:t>
              </a:r>
              <a:r>
                <a:rPr lang="en-US" sz="1600" noProof="1" smtClean="0">
                  <a:solidFill>
                    <a:srgbClr val="000000"/>
                  </a:solidFill>
                  <a:latin typeface="Courier New" pitchFamily="1" charset="0"/>
                </a:rPr>
                <a:t>;</a:t>
              </a:r>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   Rational operator*(</a:t>
              </a:r>
              <a:r>
                <a:rPr lang="en-US" sz="1600" noProof="1" smtClean="0">
                  <a:solidFill>
                    <a:srgbClr val="000000"/>
                  </a:solidFill>
                  <a:latin typeface="Courier New" pitchFamily="1" charset="0"/>
                </a:rPr>
                <a:t>Rational r2)</a:t>
              </a:r>
              <a:r>
                <a:rPr lang="en-US" sz="1600" noProof="1" smtClean="0">
                  <a:solidFill>
                    <a:srgbClr val="000000"/>
                  </a:solidFill>
                  <a:latin typeface="Courier New" pitchFamily="1" charset="0"/>
                </a:rPr>
                <a:t>;</a:t>
              </a:r>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   Rational operator/(</a:t>
              </a:r>
              <a:r>
                <a:rPr lang="en-US" sz="1600" noProof="1" smtClean="0">
                  <a:solidFill>
                    <a:srgbClr val="000000"/>
                  </a:solidFill>
                  <a:latin typeface="Courier New" pitchFamily="1" charset="0"/>
                </a:rPr>
                <a:t>Rational r2</a:t>
              </a:r>
              <a:r>
                <a:rPr lang="en-US" sz="1600" noProof="1" smtClean="0">
                  <a:solidFill>
                    <a:srgbClr val="000000"/>
                  </a:solidFill>
                  <a:latin typeface="Courier New" pitchFamily="1" charset="0"/>
                </a:rPr>
                <a:t>)</a:t>
              </a:r>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a:p>
              <a:r>
                <a:rPr lang="en-US" sz="1600" noProof="1" smtClean="0">
                  <a:solidFill>
                    <a:srgbClr val="0000FF"/>
                  </a:solidFill>
                  <a:latin typeface="Courier New" pitchFamily="1" charset="0"/>
                </a:rPr>
                <a:t>/*</a:t>
              </a:r>
            </a:p>
            <a:p>
              <a:r>
                <a:rPr lang="en-US" sz="1600" noProof="1" smtClean="0">
                  <a:solidFill>
                    <a:srgbClr val="0000FF"/>
                  </a:solidFill>
                  <a:latin typeface="Courier New" pitchFamily="1" charset="0"/>
                </a:rPr>
                <a:t> * Method: toString()</a:t>
              </a:r>
            </a:p>
            <a:p>
              <a:r>
                <a:rPr lang="en-US" sz="1600" noProof="1" smtClean="0">
                  <a:solidFill>
                    <a:srgbClr val="0000FF"/>
                  </a:solidFill>
                  <a:latin typeface="Courier New" pitchFamily="1" charset="0"/>
                </a:rPr>
                <a:t> * Usage: string str = r.toString();</a:t>
              </a:r>
            </a:p>
            <a:p>
              <a:r>
                <a:rPr lang="en-US" sz="1600" noProof="1" smtClean="0">
                  <a:solidFill>
                    <a:srgbClr val="0000FF"/>
                  </a:solidFill>
                  <a:latin typeface="Courier New" pitchFamily="1" charset="0"/>
                </a:rPr>
                <a:t> * ---------------------------------</a:t>
              </a:r>
            </a:p>
            <a:p>
              <a:r>
                <a:rPr lang="en-US" sz="1600" noProof="1" smtClean="0">
                  <a:solidFill>
                    <a:srgbClr val="0000FF"/>
                  </a:solidFill>
                  <a:latin typeface="Courier New" pitchFamily="1" charset="0"/>
                </a:rPr>
                <a:t> * Returns the string representation of this rational number.</a:t>
              </a:r>
            </a:p>
            <a:p>
              <a:r>
                <a:rPr lang="en-US" sz="1600" noProof="1" smtClean="0">
                  <a:solidFill>
                    <a:srgbClr val="0000FF"/>
                  </a:solidFill>
                  <a:latin typeface="Courier New" pitchFamily="1" charset="0"/>
                </a:rPr>
                <a:t>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   std::string toString();</a:t>
              </a:r>
            </a:p>
            <a:p>
              <a:endParaRPr lang="en-US" sz="1600" noProof="1" smtClean="0">
                <a:solidFill>
                  <a:srgbClr val="000000"/>
                </a:solidFill>
                <a:latin typeface="Courier New" pitchFamily="1" charset="0"/>
              </a:endParaRPr>
            </a:p>
            <a:p>
              <a:endParaRPr lang="en-US" sz="1600" noProof="1" smtClean="0">
                <a:solidFill>
                  <a:srgbClr val="000000"/>
                </a:solidFill>
                <a:latin typeface="Courier New" pitchFamily="1" charset="0"/>
              </a:endParaRPr>
            </a:p>
          </p:txBody>
        </p:sp>
      </p:grpSp>
      <p:sp>
        <p:nvSpPr>
          <p:cNvPr id="59397"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39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399" name="Rectangle 9"/>
          <p:cNvSpPr>
            <a:spLocks noGrp="1" noChangeArrowheads="1"/>
          </p:cNvSpPr>
          <p:nvPr>
            <p:ph type="title"/>
          </p:nvPr>
        </p:nvSpPr>
        <p:spPr>
          <a:xfrm>
            <a:off x="0" y="76200"/>
            <a:ext cx="9144000" cy="1143000"/>
          </a:xfrm>
          <a:noFill/>
        </p:spPr>
        <p:txBody>
          <a:bodyPr/>
          <a:lstStyle/>
          <a:p>
            <a:r>
              <a:rPr lang="en-US" sz="4000" dirty="0" smtClean="0">
                <a:solidFill>
                  <a:srgbClr val="FF0000"/>
                </a:solidFill>
                <a:ea typeface="ＭＳ Ｐゴシック" pitchFamily="1" charset="-128"/>
                <a:cs typeface="ＭＳ Ｐゴシック" pitchFamily="1" charset="-128"/>
              </a:rPr>
              <a:t>The </a:t>
            </a:r>
            <a:r>
              <a:rPr lang="en-US" sz="3600" b="1" dirty="0" err="1" smtClean="0">
                <a:solidFill>
                  <a:srgbClr val="FF0000"/>
                </a:solidFill>
                <a:latin typeface="Courier New" pitchFamily="1" charset="0"/>
                <a:ea typeface="ＭＳ Ｐゴシック" pitchFamily="1" charset="-128"/>
                <a:cs typeface="ＭＳ Ｐゴシック" pitchFamily="1" charset="-128"/>
              </a:rPr>
              <a:t>rational.h</a:t>
            </a:r>
            <a:r>
              <a:rPr lang="en-US" sz="4000" dirty="0" smtClean="0">
                <a:solidFill>
                  <a:srgbClr val="FF0000"/>
                </a:solidFill>
                <a:ea typeface="ＭＳ Ｐゴシック" pitchFamily="1" charset="-128"/>
                <a:cs typeface="ＭＳ Ｐゴシック" pitchFamily="1" charset="-128"/>
              </a:rPr>
              <a:t> Interface</a:t>
            </a:r>
            <a:endParaRPr lang="en-US" dirty="0">
              <a:solidFill>
                <a:srgbClr val="FF0000"/>
              </a:solidFill>
              <a:ea typeface="ＭＳ Ｐゴシック" pitchFamily="1" charset="-128"/>
              <a:cs typeface="ＭＳ Ｐゴシック" pitchFamily="1" charset="-128"/>
            </a:endParaRPr>
          </a:p>
        </p:txBody>
      </p:sp>
      <p:sp>
        <p:nvSpPr>
          <p:cNvPr id="5940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9403" name="Text Box 16"/>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3 of</a:t>
            </a:r>
            <a:r>
              <a:rPr lang="en-US" sz="1000" b="0" i="1" dirty="0" smtClean="0">
                <a:solidFill>
                  <a:srgbClr val="000000"/>
                </a:solidFill>
                <a:latin typeface="Times New Roman" pitchFamily="1" charset="0"/>
              </a:rPr>
              <a:t> 4</a:t>
            </a:r>
            <a:endParaRPr lang="en-US" sz="1000" b="0" i="1" dirty="0">
              <a:solidFill>
                <a:srgbClr val="000000"/>
              </a:solidFill>
              <a:latin typeface="Times New Roman" pitchFamily="1"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2947"/>
                                        </p:tgtEl>
                                        <p:attrNameLst>
                                          <p:attrName>ppt_x</p:attrName>
                                        </p:attrNameLst>
                                      </p:cBhvr>
                                      <p:tavLst>
                                        <p:tav tm="0">
                                          <p:val>
                                            <p:strVal val="ppt_x"/>
                                          </p:val>
                                        </p:tav>
                                        <p:tav tm="100000">
                                          <p:val>
                                            <p:strVal val="ppt_x"/>
                                          </p:val>
                                        </p:tav>
                                      </p:tavLst>
                                    </p:anim>
                                    <p:anim calcmode="lin" valueType="num">
                                      <p:cBhvr additive="base">
                                        <p:cTn id="7" dur="1000"/>
                                        <p:tgtEl>
                                          <p:spTgt spid="722947"/>
                                        </p:tgtEl>
                                        <p:attrNameLst>
                                          <p:attrName>ppt_y</p:attrName>
                                        </p:attrNameLst>
                                      </p:cBhvr>
                                      <p:tavLst>
                                        <p:tav tm="0">
                                          <p:val>
                                            <p:strVal val="ppt_y"/>
                                          </p:val>
                                        </p:tav>
                                        <p:tav tm="100000">
                                          <p:val>
                                            <p:strVal val="0-ppt_h/2"/>
                                          </p:val>
                                        </p:tav>
                                      </p:tavLst>
                                    </p:anim>
                                    <p:set>
                                      <p:cBhvr>
                                        <p:cTn id="8" dur="1" fill="hold">
                                          <p:stCondLst>
                                            <p:cond delay="999"/>
                                          </p:stCondLst>
                                        </p:cTn>
                                        <p:tgtEl>
                                          <p:spTgt spid="72294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2947" grpId="0"/>
    </p:bld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Representing Points</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2667000"/>
          </a:xfrm>
          <a:noFill/>
          <a:ln/>
        </p:spPr>
        <p:txBody>
          <a:bodyPr/>
          <a:lstStyle/>
          <a:p>
            <a:pPr algn="just">
              <a:lnSpc>
                <a:spcPct val="85000"/>
              </a:lnSpc>
              <a:spcBef>
                <a:spcPct val="0"/>
              </a:spcBef>
              <a:spcAft>
                <a:spcPct val="50000"/>
              </a:spcAft>
            </a:pPr>
            <a:r>
              <a:rPr lang="en-US" sz="2400" dirty="0" smtClean="0"/>
              <a:t>One of the simplest examples of a data structure is a </a:t>
            </a:r>
            <a:r>
              <a:rPr lang="en-US" sz="2400" b="1" i="1" dirty="0" smtClean="0"/>
              <a:t>point</a:t>
            </a:r>
            <a:r>
              <a:rPr lang="en-US" sz="2400" i="1" dirty="0" smtClean="0"/>
              <a:t>,</a:t>
            </a:r>
            <a:r>
              <a:rPr lang="en-US" sz="2400" dirty="0" smtClean="0"/>
              <a:t> which is composed of an </a:t>
            </a:r>
            <a:r>
              <a:rPr lang="en-US" sz="2400" i="1" dirty="0" err="1" smtClean="0"/>
              <a:t>x</a:t>
            </a:r>
            <a:r>
              <a:rPr lang="en-US" sz="2400" dirty="0" smtClean="0"/>
              <a:t> and a </a:t>
            </a:r>
            <a:r>
              <a:rPr lang="en-US" sz="2400" i="1" dirty="0" err="1" smtClean="0"/>
              <a:t>y</a:t>
            </a:r>
            <a:r>
              <a:rPr lang="en-US" sz="2400" dirty="0" smtClean="0"/>
              <a:t> </a:t>
            </a:r>
            <a:r>
              <a:rPr lang="en-US" sz="2400" dirty="0" smtClean="0"/>
              <a:t>component.</a:t>
            </a:r>
            <a:endParaRPr lang="en-US" sz="2400" dirty="0" smtClean="0"/>
          </a:p>
          <a:p>
            <a:pPr algn="just">
              <a:lnSpc>
                <a:spcPct val="85000"/>
              </a:lnSpc>
              <a:spcBef>
                <a:spcPct val="0"/>
              </a:spcBef>
              <a:spcAft>
                <a:spcPct val="50000"/>
              </a:spcAft>
            </a:pPr>
            <a:r>
              <a:rPr lang="en-US" sz="2400" dirty="0" smtClean="0"/>
              <a:t>C++ offers more than one model for representing a point value.  The </a:t>
            </a:r>
            <a:r>
              <a:rPr lang="en-US" sz="2400" dirty="0" smtClean="0"/>
              <a:t>older style, which C++ inherits from C, is to defined the </a:t>
            </a:r>
            <a:r>
              <a:rPr lang="en-US" sz="2000" b="1" dirty="0" smtClean="0">
                <a:latin typeface="Courier New"/>
                <a:cs typeface="Courier New"/>
              </a:rPr>
              <a:t>Point</a:t>
            </a:r>
            <a:r>
              <a:rPr lang="en-US" sz="2400" dirty="0" smtClean="0"/>
              <a:t> type as a </a:t>
            </a:r>
            <a:r>
              <a:rPr lang="en-US" sz="2400" b="1" i="1" dirty="0" smtClean="0"/>
              <a:t>structure</a:t>
            </a:r>
            <a:r>
              <a:rPr lang="en-US" sz="2400" i="1" dirty="0" smtClean="0"/>
              <a:t>.</a:t>
            </a:r>
            <a:r>
              <a:rPr lang="en-US" sz="2400" dirty="0" smtClean="0"/>
              <a:t>  The more modern approach is to define </a:t>
            </a:r>
            <a:r>
              <a:rPr lang="en-US" sz="2000" b="1" dirty="0" smtClean="0">
                <a:latin typeface="Courier New"/>
                <a:cs typeface="Courier New"/>
              </a:rPr>
              <a:t>Point</a:t>
            </a:r>
            <a:r>
              <a:rPr lang="en-US" sz="2400" dirty="0" smtClean="0"/>
              <a:t> as </a:t>
            </a:r>
            <a:r>
              <a:rPr lang="en-US" sz="2400" dirty="0" smtClean="0"/>
              <a:t>a</a:t>
            </a:r>
            <a:r>
              <a:rPr lang="en-US" sz="2400" dirty="0" smtClean="0"/>
              <a:t> </a:t>
            </a:r>
            <a:r>
              <a:rPr lang="en-US" sz="2400" b="1" i="1" dirty="0" smtClean="0"/>
              <a:t>class</a:t>
            </a:r>
            <a:r>
              <a:rPr lang="en-US" sz="2400" i="1" dirty="0" smtClean="0"/>
              <a:t>. </a:t>
            </a:r>
            <a:r>
              <a:rPr lang="en-US" sz="2400" dirty="0" smtClean="0"/>
              <a:t> The next several slides explore each of these models.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986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9865" grpId="0" uiExpand="1" build="p"/>
    </p:bld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144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4995" name="Text Box 3"/>
          <p:cNvSpPr txBox="1">
            <a:spLocks noChangeArrowheads="1"/>
          </p:cNvSpPr>
          <p:nvPr/>
        </p:nvSpPr>
        <p:spPr bwMode="auto">
          <a:xfrm>
            <a:off x="398463" y="1193800"/>
            <a:ext cx="8351837" cy="5262980"/>
          </a:xfrm>
          <a:prstGeom prst="rect">
            <a:avLst/>
          </a:prstGeom>
          <a:noFill/>
          <a:ln w="9525">
            <a:noFill/>
            <a:miter lim="800000"/>
            <a:headEnd/>
            <a:tailEnd/>
          </a:ln>
        </p:spPr>
        <p:txBody>
          <a:bodyPr>
            <a:prstTxWarp prst="textNoShape">
              <a:avLst/>
            </a:prstTxWarp>
            <a:spAutoFit/>
          </a:bodyPr>
          <a:lstStyle/>
          <a:p>
            <a:r>
              <a:rPr lang="en-US" sz="1600" noProof="1" smtClean="0">
                <a:solidFill>
                  <a:srgbClr val="0404FF"/>
                </a:solidFill>
                <a:latin typeface="Courier New" pitchFamily="1" charset="0"/>
              </a:rPr>
              <a:t>/*</a:t>
            </a:r>
          </a:p>
          <a:p>
            <a:r>
              <a:rPr lang="en-US" sz="1600" noProof="1" smtClean="0">
                <a:solidFill>
                  <a:srgbClr val="0404FF"/>
                </a:solidFill>
                <a:latin typeface="Courier New" pitchFamily="1" charset="0"/>
              </a:rPr>
              <a:t> * Operators: +, -, *, /</a:t>
            </a:r>
          </a:p>
          <a:p>
            <a:r>
              <a:rPr lang="en-US" sz="1600" noProof="1" smtClean="0">
                <a:solidFill>
                  <a:srgbClr val="0404FF"/>
                </a:solidFill>
                <a:latin typeface="Courier New" pitchFamily="1" charset="0"/>
              </a:rPr>
              <a:t> * ---------------------</a:t>
            </a:r>
          </a:p>
          <a:p>
            <a:r>
              <a:rPr lang="en-US" sz="1600" noProof="1" smtClean="0">
                <a:solidFill>
                  <a:srgbClr val="0404FF"/>
                </a:solidFill>
                <a:latin typeface="Courier New" pitchFamily="1" charset="0"/>
              </a:rPr>
              <a:t> * Define the arithmetic operators.</a:t>
            </a:r>
          </a:p>
          <a:p>
            <a:r>
              <a:rPr lang="en-US" sz="1600" noProof="1" smtClean="0">
                <a:solidFill>
                  <a:srgbClr val="0404FF"/>
                </a:solidFill>
                <a:latin typeface="Courier New" pitchFamily="1" charset="0"/>
              </a:rPr>
              <a:t> */</a:t>
            </a:r>
          </a:p>
          <a:p>
            <a:endParaRPr lang="en-US" sz="1600" noProof="1" smtClean="0">
              <a:solidFill>
                <a:srgbClr val="0404FF"/>
              </a:solidFill>
              <a:latin typeface="Courier New" pitchFamily="1" charset="0"/>
            </a:endParaRPr>
          </a:p>
          <a:p>
            <a:r>
              <a:rPr lang="en-US" sz="1600" noProof="1" smtClean="0">
                <a:solidFill>
                  <a:srgbClr val="000000"/>
                </a:solidFill>
                <a:latin typeface="Courier New" pitchFamily="1" charset="0"/>
              </a:rPr>
              <a:t>   Rational operator+(Rational r2);</a:t>
            </a:r>
          </a:p>
          <a:p>
            <a:r>
              <a:rPr lang="en-US" sz="1600" noProof="1" smtClean="0">
                <a:solidFill>
                  <a:srgbClr val="000000"/>
                </a:solidFill>
                <a:latin typeface="Courier New" pitchFamily="1" charset="0"/>
              </a:rPr>
              <a:t>   Rational operator-(Rational r2);</a:t>
            </a:r>
          </a:p>
          <a:p>
            <a:r>
              <a:rPr lang="en-US" sz="1600" noProof="1" smtClean="0">
                <a:solidFill>
                  <a:srgbClr val="000000"/>
                </a:solidFill>
                <a:latin typeface="Courier New" pitchFamily="1" charset="0"/>
              </a:rPr>
              <a:t>   Rational operator*(Rational r2);</a:t>
            </a:r>
          </a:p>
          <a:p>
            <a:r>
              <a:rPr lang="en-US" sz="1600" noProof="1" smtClean="0">
                <a:solidFill>
                  <a:srgbClr val="000000"/>
                </a:solidFill>
                <a:latin typeface="Courier New" pitchFamily="1" charset="0"/>
              </a:rPr>
              <a:t>   Rational operator/(Rational r2);</a:t>
            </a:r>
          </a:p>
          <a:p>
            <a:endParaRPr lang="en-US" sz="1600" noProof="1" smtClean="0">
              <a:solidFill>
                <a:srgbClr val="000000"/>
              </a:solidFill>
              <a:latin typeface="Courier New" pitchFamily="1" charset="0"/>
            </a:endParaRPr>
          </a:p>
          <a:p>
            <a:r>
              <a:rPr lang="en-US" sz="1600" noProof="1" smtClean="0">
                <a:solidFill>
                  <a:srgbClr val="0000FF"/>
                </a:solidFill>
                <a:latin typeface="Courier New" pitchFamily="1" charset="0"/>
              </a:rPr>
              <a:t>/*</a:t>
            </a:r>
          </a:p>
          <a:p>
            <a:r>
              <a:rPr lang="en-US" sz="1600" noProof="1" smtClean="0">
                <a:solidFill>
                  <a:srgbClr val="0000FF"/>
                </a:solidFill>
                <a:latin typeface="Courier New" pitchFamily="1" charset="0"/>
              </a:rPr>
              <a:t> * Method: toString()</a:t>
            </a:r>
          </a:p>
          <a:p>
            <a:r>
              <a:rPr lang="en-US" sz="1600" noProof="1" smtClean="0">
                <a:solidFill>
                  <a:srgbClr val="0000FF"/>
                </a:solidFill>
                <a:latin typeface="Courier New" pitchFamily="1" charset="0"/>
              </a:rPr>
              <a:t> * Usage: string str = r.toString();</a:t>
            </a:r>
          </a:p>
          <a:p>
            <a:r>
              <a:rPr lang="en-US" sz="1600" noProof="1" smtClean="0">
                <a:solidFill>
                  <a:srgbClr val="0000FF"/>
                </a:solidFill>
                <a:latin typeface="Courier New" pitchFamily="1" charset="0"/>
              </a:rPr>
              <a:t> * ---------------------------------</a:t>
            </a:r>
          </a:p>
          <a:p>
            <a:r>
              <a:rPr lang="en-US" sz="1600" noProof="1" smtClean="0">
                <a:solidFill>
                  <a:srgbClr val="0000FF"/>
                </a:solidFill>
                <a:latin typeface="Courier New" pitchFamily="1" charset="0"/>
              </a:rPr>
              <a:t> * Returns the string representation of this rational number.</a:t>
            </a:r>
          </a:p>
          <a:p>
            <a:r>
              <a:rPr lang="en-US" sz="1600" noProof="1" smtClean="0">
                <a:solidFill>
                  <a:srgbClr val="0000FF"/>
                </a:solidFill>
                <a:latin typeface="Courier New" pitchFamily="1" charset="0"/>
              </a:rPr>
              <a:t>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   std::string toString();</a:t>
            </a:r>
          </a:p>
          <a:p>
            <a:endParaRPr lang="en-US" sz="1600" noProof="1" smtClean="0">
              <a:solidFill>
                <a:srgbClr val="000000"/>
              </a:solidFill>
              <a:latin typeface="Courier New" pitchFamily="1" charset="0"/>
            </a:endParaRPr>
          </a:p>
          <a:p>
            <a:endParaRPr lang="en-US" sz="1600" noProof="1" smtClean="0">
              <a:solidFill>
                <a:srgbClr val="000000"/>
              </a:solidFill>
              <a:latin typeface="Courier New" pitchFamily="1" charset="0"/>
            </a:endParaRPr>
          </a:p>
        </p:txBody>
      </p:sp>
      <p:grpSp>
        <p:nvGrpSpPr>
          <p:cNvPr id="2" name="Group 4"/>
          <p:cNvGrpSpPr>
            <a:grpSpLocks/>
          </p:cNvGrpSpPr>
          <p:nvPr/>
        </p:nvGrpSpPr>
        <p:grpSpPr bwMode="auto">
          <a:xfrm>
            <a:off x="381000" y="1143000"/>
            <a:ext cx="8382000" cy="5257800"/>
            <a:chOff x="240" y="720"/>
            <a:chExt cx="5280" cy="3312"/>
          </a:xfrm>
        </p:grpSpPr>
        <p:sp>
          <p:nvSpPr>
            <p:cNvPr id="61455"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56" name="Text Box 6"/>
            <p:cNvSpPr txBox="1">
              <a:spLocks noChangeArrowheads="1"/>
            </p:cNvSpPr>
            <p:nvPr/>
          </p:nvSpPr>
          <p:spPr bwMode="auto">
            <a:xfrm>
              <a:off x="251" y="752"/>
              <a:ext cx="5261" cy="3138"/>
            </a:xfrm>
            <a:prstGeom prst="rect">
              <a:avLst/>
            </a:prstGeom>
            <a:noFill/>
            <a:ln w="9525">
              <a:noFill/>
              <a:miter lim="800000"/>
              <a:headEnd/>
              <a:tailEnd/>
            </a:ln>
          </p:spPr>
          <p:txBody>
            <a:bodyPr>
              <a:prstTxWarp prst="textNoShape">
                <a:avLst/>
              </a:prstTxWarp>
              <a:spAutoFit/>
            </a:bodyPr>
            <a:lstStyle/>
            <a:p>
              <a:r>
                <a:rPr lang="en-US" sz="1600" noProof="1" smtClean="0">
                  <a:solidFill>
                    <a:srgbClr val="000000"/>
                  </a:solidFill>
                  <a:latin typeface="Courier New" pitchFamily="1" charset="0"/>
                </a:rPr>
                <a:t>private:</a:t>
              </a:r>
            </a:p>
            <a:p>
              <a:endParaRPr lang="en-US" sz="1600" noProof="1" smtClean="0">
                <a:solidFill>
                  <a:srgbClr val="0404FF"/>
                </a:solidFill>
                <a:latin typeface="Courier New" pitchFamily="1" charset="0"/>
              </a:endParaRPr>
            </a:p>
            <a:p>
              <a:r>
                <a:rPr lang="en-US" sz="1600" noProof="1" smtClean="0">
                  <a:solidFill>
                    <a:srgbClr val="0404FF"/>
                  </a:solidFill>
                  <a:latin typeface="Courier New" pitchFamily="1" charset="0"/>
                </a:rPr>
                <a:t>/* Instance variables */</a:t>
              </a:r>
            </a:p>
            <a:p>
              <a:endParaRPr lang="en-US" sz="1600" noProof="1" smtClean="0">
                <a:solidFill>
                  <a:srgbClr val="0404FF"/>
                </a:solidFill>
                <a:latin typeface="Courier New" pitchFamily="1" charset="0"/>
              </a:endParaRPr>
            </a:p>
            <a:p>
              <a:r>
                <a:rPr lang="en-US" sz="1600" noProof="1" smtClean="0">
                  <a:solidFill>
                    <a:srgbClr val="000000"/>
                  </a:solidFill>
                  <a:latin typeface="Courier New" pitchFamily="1" charset="0"/>
                </a:rPr>
                <a:t>   int num;    </a:t>
              </a:r>
              <a:r>
                <a:rPr lang="en-US" sz="1600" noProof="1" smtClean="0">
                  <a:solidFill>
                    <a:srgbClr val="0404FF"/>
                  </a:solidFill>
                  <a:latin typeface="Courier New" pitchFamily="1" charset="0"/>
                </a:rPr>
                <a:t>/* The numerator of this Rational object   */</a:t>
              </a:r>
            </a:p>
            <a:p>
              <a:r>
                <a:rPr lang="en-US" sz="1600" noProof="1" smtClean="0">
                  <a:solidFill>
                    <a:srgbClr val="000000"/>
                  </a:solidFill>
                  <a:latin typeface="Courier New" pitchFamily="1" charset="0"/>
                </a:rPr>
                <a:t>   int den;    </a:t>
              </a:r>
              <a:r>
                <a:rPr lang="en-US" sz="1600" noProof="1" smtClean="0">
                  <a:solidFill>
                    <a:srgbClr val="0404FF"/>
                  </a:solidFill>
                  <a:latin typeface="Courier New" pitchFamily="1" charset="0"/>
                </a:rPr>
                <a:t>/* The denominator of this Rational object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a:t>
              </a:r>
            </a:p>
            <a:p>
              <a:endParaRPr lang="en-US" sz="1600" noProof="1" smtClean="0">
                <a:solidFill>
                  <a:srgbClr val="0404FF"/>
                </a:solidFill>
                <a:latin typeface="Courier New" pitchFamily="1" charset="0"/>
              </a:endParaRPr>
            </a:p>
            <a:p>
              <a:r>
                <a:rPr lang="en-US" sz="1600" noProof="1" smtClean="0">
                  <a:solidFill>
                    <a:srgbClr val="0404FF"/>
                  </a:solidFill>
                  <a:latin typeface="Courier New" pitchFamily="1" charset="0"/>
                </a:rPr>
                <a:t>/*</a:t>
              </a:r>
            </a:p>
            <a:p>
              <a:r>
                <a:rPr lang="en-US" sz="1600" noProof="1" smtClean="0">
                  <a:solidFill>
                    <a:srgbClr val="0404FF"/>
                  </a:solidFill>
                  <a:latin typeface="Courier New" pitchFamily="1" charset="0"/>
                </a:rPr>
                <a:t> * Operator: &lt;&lt;</a:t>
              </a:r>
            </a:p>
            <a:p>
              <a:r>
                <a:rPr lang="en-US" sz="1600" noProof="1" smtClean="0">
                  <a:solidFill>
                    <a:srgbClr val="0404FF"/>
                  </a:solidFill>
                  <a:latin typeface="Courier New" pitchFamily="1" charset="0"/>
                </a:rPr>
                <a:t> * Usage: cout &lt;&lt; rat;</a:t>
              </a:r>
            </a:p>
            <a:p>
              <a:r>
                <a:rPr lang="en-US" sz="1600" noProof="1" smtClean="0">
                  <a:solidFill>
                    <a:srgbClr val="0404FF"/>
                  </a:solidFill>
                  <a:latin typeface="Courier New" pitchFamily="1" charset="0"/>
                </a:rPr>
                <a:t> * -------------------</a:t>
              </a:r>
            </a:p>
            <a:p>
              <a:r>
                <a:rPr lang="en-US" sz="1600" noProof="1" smtClean="0">
                  <a:solidFill>
                    <a:srgbClr val="0404FF"/>
                  </a:solidFill>
                  <a:latin typeface="Courier New" pitchFamily="1" charset="0"/>
                </a:rPr>
                <a:t> * Overloads the &lt;&lt; operator so that it is able </a:t>
              </a:r>
              <a:r>
                <a:rPr lang="en-US" sz="1600" noProof="1" smtClean="0">
                  <a:solidFill>
                    <a:srgbClr val="0404FF"/>
                  </a:solidFill>
                  <a:latin typeface="Courier New" pitchFamily="1" charset="0"/>
                </a:rPr>
                <a:t>to </a:t>
              </a:r>
              <a:r>
                <a:rPr lang="en-US" sz="1600" noProof="1" smtClean="0">
                  <a:solidFill>
                    <a:srgbClr val="0404FF"/>
                  </a:solidFill>
                  <a:latin typeface="Courier New" pitchFamily="1" charset="0"/>
                </a:rPr>
                <a:t>display</a:t>
              </a:r>
            </a:p>
            <a:p>
              <a:r>
                <a:rPr lang="en-US" sz="1600" noProof="1" smtClean="0">
                  <a:solidFill>
                    <a:srgbClr val="0404FF"/>
                  </a:solidFill>
                  <a:latin typeface="Courier New" pitchFamily="1" charset="0"/>
                </a:rPr>
                <a:t> * Rational </a:t>
              </a:r>
              <a:r>
                <a:rPr lang="en-US" sz="1600" noProof="1" smtClean="0">
                  <a:solidFill>
                    <a:srgbClr val="0404FF"/>
                  </a:solidFill>
                  <a:latin typeface="Courier New" pitchFamily="1" charset="0"/>
                </a:rPr>
                <a:t>values.</a:t>
              </a:r>
            </a:p>
            <a:p>
              <a:r>
                <a:rPr lang="en-US" sz="1600" noProof="1" smtClean="0">
                  <a:solidFill>
                    <a:srgbClr val="0404FF"/>
                  </a:solidFill>
                  <a:latin typeface="Courier New" pitchFamily="1" charset="0"/>
                </a:rPr>
                <a:t> */</a:t>
              </a:r>
            </a:p>
            <a:p>
              <a:endParaRPr lang="en-US" sz="1600" noProof="1" smtClean="0">
                <a:solidFill>
                  <a:srgbClr val="0404FF"/>
                </a:solidFill>
                <a:latin typeface="Courier New" pitchFamily="1" charset="0"/>
              </a:endParaRPr>
            </a:p>
            <a:p>
              <a:r>
                <a:rPr lang="en-US" sz="1600" noProof="1" smtClean="0">
                  <a:solidFill>
                    <a:srgbClr val="000000"/>
                  </a:solidFill>
                  <a:latin typeface="Courier New" pitchFamily="1" charset="0"/>
                </a:rPr>
                <a:t>std::ostream &amp; operator&lt;&lt;(std::ostream &amp; os, Rational rat);</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#endif</a:t>
              </a:r>
              <a:endParaRPr lang="en-US" sz="1600" noProof="1">
                <a:solidFill>
                  <a:srgbClr val="000000"/>
                </a:solidFill>
                <a:latin typeface="Courier New" pitchFamily="1" charset="0"/>
              </a:endParaRPr>
            </a:p>
          </p:txBody>
        </p:sp>
      </p:grpSp>
      <p:sp>
        <p:nvSpPr>
          <p:cNvPr id="61445"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4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47" name="Rectangle 9"/>
          <p:cNvSpPr>
            <a:spLocks noGrp="1" noChangeArrowheads="1"/>
          </p:cNvSpPr>
          <p:nvPr>
            <p:ph type="title"/>
          </p:nvPr>
        </p:nvSpPr>
        <p:spPr>
          <a:xfrm>
            <a:off x="0" y="76200"/>
            <a:ext cx="9144000" cy="1143000"/>
          </a:xfrm>
          <a:noFill/>
        </p:spPr>
        <p:txBody>
          <a:bodyPr/>
          <a:lstStyle/>
          <a:p>
            <a:r>
              <a:rPr lang="en-US" sz="4000" dirty="0" smtClean="0">
                <a:solidFill>
                  <a:srgbClr val="FF0000"/>
                </a:solidFill>
                <a:ea typeface="ＭＳ Ｐゴシック" pitchFamily="1" charset="-128"/>
                <a:cs typeface="ＭＳ Ｐゴシック" pitchFamily="1" charset="-128"/>
              </a:rPr>
              <a:t>The </a:t>
            </a:r>
            <a:r>
              <a:rPr lang="en-US" sz="3600" b="1" dirty="0" err="1" smtClean="0">
                <a:solidFill>
                  <a:srgbClr val="FF0000"/>
                </a:solidFill>
                <a:latin typeface="Courier New" pitchFamily="1" charset="0"/>
                <a:ea typeface="ＭＳ Ｐゴシック" pitchFamily="1" charset="-128"/>
                <a:cs typeface="ＭＳ Ｐゴシック" pitchFamily="1" charset="-128"/>
              </a:rPr>
              <a:t>rational.h</a:t>
            </a:r>
            <a:r>
              <a:rPr lang="en-US" sz="4000" dirty="0" smtClean="0">
                <a:solidFill>
                  <a:srgbClr val="FF0000"/>
                </a:solidFill>
                <a:ea typeface="ＭＳ Ｐゴシック" pitchFamily="1" charset="-128"/>
                <a:cs typeface="ＭＳ Ｐゴシック" pitchFamily="1" charset="-128"/>
              </a:rPr>
              <a:t> Interface</a:t>
            </a:r>
            <a:endParaRPr lang="en-US" dirty="0">
              <a:solidFill>
                <a:srgbClr val="FF0000"/>
              </a:solidFill>
              <a:ea typeface="ＭＳ Ｐゴシック" pitchFamily="1" charset="-128"/>
              <a:cs typeface="ＭＳ Ｐゴシック" pitchFamily="1" charset="-128"/>
            </a:endParaRPr>
          </a:p>
        </p:txBody>
      </p:sp>
      <p:sp>
        <p:nvSpPr>
          <p:cNvPr id="6144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61451" name="Text Box 16"/>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4 of</a:t>
            </a:r>
            <a:r>
              <a:rPr lang="en-US" sz="1000" b="0" i="1" dirty="0" smtClean="0">
                <a:solidFill>
                  <a:srgbClr val="000000"/>
                </a:solidFill>
                <a:latin typeface="Times New Roman" pitchFamily="1" charset="0"/>
              </a:rPr>
              <a:t> 4</a:t>
            </a:r>
            <a:endParaRPr lang="en-US" sz="1000" b="0" i="1" dirty="0">
              <a:solidFill>
                <a:srgbClr val="000000"/>
              </a:solidFill>
              <a:latin typeface="Times New Roman" pitchFamily="1"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4995"/>
                                        </p:tgtEl>
                                        <p:attrNameLst>
                                          <p:attrName>ppt_x</p:attrName>
                                        </p:attrNameLst>
                                      </p:cBhvr>
                                      <p:tavLst>
                                        <p:tav tm="0">
                                          <p:val>
                                            <p:strVal val="ppt_x"/>
                                          </p:val>
                                        </p:tav>
                                        <p:tav tm="100000">
                                          <p:val>
                                            <p:strVal val="ppt_x"/>
                                          </p:val>
                                        </p:tav>
                                      </p:tavLst>
                                    </p:anim>
                                    <p:anim calcmode="lin" valueType="num">
                                      <p:cBhvr additive="base">
                                        <p:cTn id="7" dur="1000"/>
                                        <p:tgtEl>
                                          <p:spTgt spid="724995"/>
                                        </p:tgtEl>
                                        <p:attrNameLst>
                                          <p:attrName>ppt_y</p:attrName>
                                        </p:attrNameLst>
                                      </p:cBhvr>
                                      <p:tavLst>
                                        <p:tav tm="0">
                                          <p:val>
                                            <p:strVal val="ppt_y"/>
                                          </p:val>
                                        </p:tav>
                                        <p:tav tm="100000">
                                          <p:val>
                                            <p:strVal val="0-ppt_h/2"/>
                                          </p:val>
                                        </p:tav>
                                      </p:tavLst>
                                    </p:anim>
                                    <p:set>
                                      <p:cBhvr>
                                        <p:cTn id="8" dur="1" fill="hold">
                                          <p:stCondLst>
                                            <p:cond delay="999"/>
                                          </p:stCondLst>
                                        </p:cTn>
                                        <p:tgtEl>
                                          <p:spTgt spid="72499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4995" grpId="0"/>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529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5299" name="Text Box 3"/>
          <p:cNvSpPr txBox="1">
            <a:spLocks noChangeArrowheads="1"/>
          </p:cNvSpPr>
          <p:nvPr/>
        </p:nvSpPr>
        <p:spPr bwMode="auto">
          <a:xfrm>
            <a:off x="398463" y="1295400"/>
            <a:ext cx="8351837" cy="4278094"/>
          </a:xfrm>
          <a:prstGeom prst="rect">
            <a:avLst/>
          </a:prstGeom>
          <a:noFill/>
          <a:ln w="9525">
            <a:noFill/>
            <a:miter lim="800000"/>
            <a:headEnd/>
            <a:tailEnd/>
          </a:ln>
        </p:spPr>
        <p:txBody>
          <a:bodyPr>
            <a:prstTxWarp prst="textNoShape">
              <a:avLst/>
            </a:prstTxWarp>
            <a:spAutoFit/>
          </a:bodyPr>
          <a:lstStyle/>
          <a:p>
            <a:r>
              <a:rPr lang="en-US" sz="1600" noProof="1" smtClean="0">
                <a:solidFill>
                  <a:srgbClr val="0404FF"/>
                </a:solidFill>
                <a:latin typeface="Courier New" pitchFamily="1" charset="0"/>
              </a:rPr>
              <a:t>/*</a:t>
            </a:r>
          </a:p>
          <a:p>
            <a:r>
              <a:rPr lang="en-US" sz="1600" noProof="1" smtClean="0">
                <a:solidFill>
                  <a:srgbClr val="0404FF"/>
                </a:solidFill>
                <a:latin typeface="Courier New" pitchFamily="1" charset="0"/>
              </a:rPr>
              <a:t> * File: rational.cpp</a:t>
            </a:r>
          </a:p>
          <a:p>
            <a:r>
              <a:rPr lang="en-US" sz="1600" noProof="1" smtClean="0">
                <a:solidFill>
                  <a:srgbClr val="0404FF"/>
                </a:solidFill>
                <a:latin typeface="Courier New" pitchFamily="1" charset="0"/>
              </a:rPr>
              <a:t> * ------------------</a:t>
            </a:r>
          </a:p>
          <a:p>
            <a:r>
              <a:rPr lang="en-US" sz="1600" noProof="1" smtClean="0">
                <a:solidFill>
                  <a:srgbClr val="0404FF"/>
                </a:solidFill>
                <a:latin typeface="Courier New" pitchFamily="1" charset="0"/>
              </a:rPr>
              <a:t> * This file implements the Rational class.</a:t>
            </a:r>
          </a:p>
          <a:p>
            <a:r>
              <a:rPr lang="en-US" sz="1600" noProof="1" smtClean="0">
                <a:solidFill>
                  <a:srgbClr val="0404FF"/>
                </a:solidFill>
                <a:latin typeface="Courier New" pitchFamily="1" charset="0"/>
              </a:rPr>
              <a:t>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#include &lt;string&gt;</a:t>
            </a:r>
          </a:p>
          <a:p>
            <a:r>
              <a:rPr lang="en-US" sz="1600" noProof="1" smtClean="0">
                <a:solidFill>
                  <a:srgbClr val="000000"/>
                </a:solidFill>
                <a:latin typeface="Courier New" pitchFamily="1" charset="0"/>
              </a:rPr>
              <a:t>#include &lt;cstdlib&gt;</a:t>
            </a:r>
          </a:p>
          <a:p>
            <a:r>
              <a:rPr lang="en-US" sz="1600" noProof="1" smtClean="0">
                <a:solidFill>
                  <a:srgbClr val="000000"/>
                </a:solidFill>
                <a:latin typeface="Courier New" pitchFamily="1" charset="0"/>
              </a:rPr>
              <a:t>#include "rational.h"</a:t>
            </a:r>
          </a:p>
          <a:p>
            <a:r>
              <a:rPr lang="en-US" sz="1600" noProof="1" smtClean="0">
                <a:solidFill>
                  <a:srgbClr val="000000"/>
                </a:solidFill>
                <a:latin typeface="Courier New" pitchFamily="1" charset="0"/>
              </a:rPr>
              <a:t>#include "strlib.h"</a:t>
            </a:r>
          </a:p>
          <a:p>
            <a:r>
              <a:rPr lang="en-US" sz="1600" noProof="1" smtClean="0">
                <a:solidFill>
                  <a:srgbClr val="000000"/>
                </a:solidFill>
                <a:latin typeface="Courier New" pitchFamily="1" charset="0"/>
              </a:rPr>
              <a:t>using namespace std;</a:t>
            </a:r>
          </a:p>
          <a:p>
            <a:endParaRPr lang="en-US" sz="1600" noProof="1" smtClean="0">
              <a:solidFill>
                <a:srgbClr val="0404FF"/>
              </a:solidFill>
              <a:latin typeface="Courier New" pitchFamily="1" charset="0"/>
            </a:endParaRPr>
          </a:p>
          <a:p>
            <a:r>
              <a:rPr lang="en-US" sz="1600" noProof="1" smtClean="0">
                <a:solidFill>
                  <a:srgbClr val="0404FF"/>
                </a:solidFill>
                <a:latin typeface="Courier New" pitchFamily="1" charset="0"/>
              </a:rPr>
              <a:t>/* Function prototypes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int gcd(int x, int y</a:t>
            </a:r>
            <a:r>
              <a:rPr lang="en-US" sz="1600" noProof="1" smtClean="0">
                <a:solidFill>
                  <a:srgbClr val="000000"/>
                </a:solidFill>
                <a:latin typeface="Courier New" pitchFamily="1" charset="0"/>
              </a:rPr>
              <a:t>)</a:t>
            </a:r>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a:p>
            <a:r>
              <a:rPr lang="en-US" sz="1600" noProof="1" smtClean="0">
                <a:solidFill>
                  <a:srgbClr val="0404FF"/>
                </a:solidFill>
                <a:latin typeface="Courier New" pitchFamily="1" charset="0"/>
              </a:rPr>
              <a:t>/</a:t>
            </a:r>
            <a:r>
              <a:rPr lang="en-US" sz="1600" noProof="1" smtClean="0">
                <a:solidFill>
                  <a:srgbClr val="0404FF"/>
                </a:solidFill>
                <a:latin typeface="Courier New" pitchFamily="1" charset="0"/>
              </a:rPr>
              <a:t>*</a:t>
            </a:r>
            <a:r>
              <a:rPr lang="en-US" sz="1600" noProof="1" smtClean="0">
                <a:solidFill>
                  <a:srgbClr val="0404FF"/>
                </a:solidFill>
                <a:latin typeface="Courier New" pitchFamily="1" charset="0"/>
              </a:rPr>
              <a:t> Constructors </a:t>
            </a:r>
            <a:r>
              <a:rPr lang="en-US" sz="1600" noProof="1" smtClean="0">
                <a:solidFill>
                  <a:srgbClr val="0404FF"/>
                </a:solidFill>
                <a:latin typeface="Courier New" pitchFamily="1" charset="0"/>
              </a:rPr>
              <a:t>*</a:t>
            </a:r>
            <a:r>
              <a:rPr lang="en-US" sz="1600" noProof="1" smtClean="0">
                <a:solidFill>
                  <a:srgbClr val="0404FF"/>
                </a:solidFill>
                <a:latin typeface="Courier New" pitchFamily="1" charset="0"/>
              </a:rPr>
              <a:t>/</a:t>
            </a:r>
            <a:endParaRPr lang="en-US" sz="1600" noProof="1" smtClean="0">
              <a:solidFill>
                <a:srgbClr val="000000"/>
              </a:solidFill>
              <a:latin typeface="Courier New" pitchFamily="1" charset="0"/>
            </a:endParaRPr>
          </a:p>
        </p:txBody>
      </p:sp>
      <p:sp>
        <p:nvSpPr>
          <p:cNvPr id="55300" name="Rectangle 4"/>
          <p:cNvSpPr>
            <a:spLocks noChangeArrowheads="1"/>
          </p:cNvSpPr>
          <p:nvPr/>
        </p:nvSpPr>
        <p:spPr bwMode="auto">
          <a:xfrm>
            <a:off x="0" y="0"/>
            <a:ext cx="9131300" cy="1087438"/>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530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5302" name="Rectangle 6"/>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a:t>
            </a:r>
            <a:r>
              <a:rPr lang="en-US" sz="4000" dirty="0" smtClean="0">
                <a:solidFill>
                  <a:srgbClr val="FF0000"/>
                </a:solidFill>
                <a:ea typeface="ＭＳ Ｐゴシック" pitchFamily="1" charset="-128"/>
                <a:cs typeface="ＭＳ Ｐゴシック" pitchFamily="1" charset="-128"/>
              </a:rPr>
              <a:t> </a:t>
            </a:r>
            <a:r>
              <a:rPr lang="en-US" sz="3600" b="1" dirty="0" err="1" smtClean="0">
                <a:solidFill>
                  <a:srgbClr val="FF0000"/>
                </a:solidFill>
                <a:latin typeface="Courier New" pitchFamily="1" charset="0"/>
                <a:ea typeface="ＭＳ Ｐゴシック" pitchFamily="1" charset="-128"/>
                <a:cs typeface="ＭＳ Ｐゴシック" pitchFamily="1" charset="-128"/>
              </a:rPr>
              <a:t>rational.cpp</a:t>
            </a:r>
            <a:r>
              <a:rPr lang="en-US" sz="4000" dirty="0" smtClean="0">
                <a:solidFill>
                  <a:srgbClr val="FF0000"/>
                </a:solidFill>
                <a:ea typeface="ＭＳ Ｐゴシック" pitchFamily="1" charset="-128"/>
                <a:cs typeface="ＭＳ Ｐゴシック" pitchFamily="1" charset="-128"/>
              </a:rPr>
              <a:t> Implementation</a:t>
            </a:r>
            <a:endParaRPr lang="en-US" dirty="0">
              <a:solidFill>
                <a:srgbClr val="FF0000"/>
              </a:solidFill>
              <a:ea typeface="ＭＳ Ｐゴシック" pitchFamily="1" charset="-128"/>
              <a:cs typeface="ＭＳ Ｐゴシック" pitchFamily="1" charset="-128"/>
            </a:endParaRPr>
          </a:p>
        </p:txBody>
      </p:sp>
      <p:sp>
        <p:nvSpPr>
          <p:cNvPr id="5530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5306" name="Text Box 13"/>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1 of</a:t>
            </a:r>
            <a:r>
              <a:rPr lang="en-US" sz="1000" b="0" i="1" dirty="0" smtClean="0">
                <a:solidFill>
                  <a:srgbClr val="000000"/>
                </a:solidFill>
                <a:latin typeface="Times New Roman" pitchFamily="1" charset="0"/>
              </a:rPr>
              <a:t> 4</a:t>
            </a:r>
            <a:endParaRPr lang="en-US" sz="1000" b="0" i="1" dirty="0">
              <a:solidFill>
                <a:srgbClr val="000000"/>
              </a:solidFill>
              <a:latin typeface="Times New Roman" pitchFamily="1" charset="0"/>
            </a:endParaRPr>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734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0899" name="Text Box 3"/>
          <p:cNvSpPr txBox="1">
            <a:spLocks noChangeArrowheads="1"/>
          </p:cNvSpPr>
          <p:nvPr/>
        </p:nvSpPr>
        <p:spPr bwMode="auto">
          <a:xfrm>
            <a:off x="398463" y="1295400"/>
            <a:ext cx="8351837" cy="4278094"/>
          </a:xfrm>
          <a:prstGeom prst="rect">
            <a:avLst/>
          </a:prstGeom>
          <a:noFill/>
          <a:ln w="9525">
            <a:noFill/>
            <a:miter lim="800000"/>
            <a:headEnd/>
            <a:tailEnd/>
          </a:ln>
        </p:spPr>
        <p:txBody>
          <a:bodyPr>
            <a:prstTxWarp prst="textNoShape">
              <a:avLst/>
            </a:prstTxWarp>
            <a:spAutoFit/>
          </a:bodyPr>
          <a:lstStyle/>
          <a:p>
            <a:r>
              <a:rPr lang="en-US" sz="1600" noProof="1" smtClean="0">
                <a:solidFill>
                  <a:srgbClr val="0404FF"/>
                </a:solidFill>
                <a:latin typeface="Courier New" pitchFamily="1" charset="0"/>
              </a:rPr>
              <a:t>/*</a:t>
            </a:r>
          </a:p>
          <a:p>
            <a:r>
              <a:rPr lang="en-US" sz="1600" noProof="1" smtClean="0">
                <a:solidFill>
                  <a:srgbClr val="0404FF"/>
                </a:solidFill>
                <a:latin typeface="Courier New" pitchFamily="1" charset="0"/>
              </a:rPr>
              <a:t> * File: rational.cpp</a:t>
            </a:r>
          </a:p>
          <a:p>
            <a:r>
              <a:rPr lang="en-US" sz="1600" noProof="1" smtClean="0">
                <a:solidFill>
                  <a:srgbClr val="0404FF"/>
                </a:solidFill>
                <a:latin typeface="Courier New" pitchFamily="1" charset="0"/>
              </a:rPr>
              <a:t> * ------------------</a:t>
            </a:r>
          </a:p>
          <a:p>
            <a:r>
              <a:rPr lang="en-US" sz="1600" noProof="1" smtClean="0">
                <a:solidFill>
                  <a:srgbClr val="0404FF"/>
                </a:solidFill>
                <a:latin typeface="Courier New" pitchFamily="1" charset="0"/>
              </a:rPr>
              <a:t> * This file implements the Rational class.</a:t>
            </a:r>
          </a:p>
          <a:p>
            <a:r>
              <a:rPr lang="en-US" sz="1600" noProof="1" smtClean="0">
                <a:solidFill>
                  <a:srgbClr val="0404FF"/>
                </a:solidFill>
                <a:latin typeface="Courier New" pitchFamily="1" charset="0"/>
              </a:rPr>
              <a:t>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#include &lt;string&gt;</a:t>
            </a:r>
          </a:p>
          <a:p>
            <a:r>
              <a:rPr lang="en-US" sz="1600" noProof="1" smtClean="0">
                <a:solidFill>
                  <a:srgbClr val="000000"/>
                </a:solidFill>
                <a:latin typeface="Courier New" pitchFamily="1" charset="0"/>
              </a:rPr>
              <a:t>#include &lt;cstdlib&gt;</a:t>
            </a:r>
          </a:p>
          <a:p>
            <a:r>
              <a:rPr lang="en-US" sz="1600" noProof="1" smtClean="0">
                <a:solidFill>
                  <a:srgbClr val="000000"/>
                </a:solidFill>
                <a:latin typeface="Courier New" pitchFamily="1" charset="0"/>
              </a:rPr>
              <a:t>#include "rational.h"</a:t>
            </a:r>
          </a:p>
          <a:p>
            <a:r>
              <a:rPr lang="en-US" sz="1600" noProof="1" smtClean="0">
                <a:solidFill>
                  <a:srgbClr val="000000"/>
                </a:solidFill>
                <a:latin typeface="Courier New" pitchFamily="1" charset="0"/>
              </a:rPr>
              <a:t>#include "strlib.h"</a:t>
            </a:r>
          </a:p>
          <a:p>
            <a:r>
              <a:rPr lang="en-US" sz="1600" noProof="1" smtClean="0">
                <a:solidFill>
                  <a:srgbClr val="000000"/>
                </a:solidFill>
                <a:latin typeface="Courier New" pitchFamily="1" charset="0"/>
              </a:rPr>
              <a:t>using namespace std;</a:t>
            </a:r>
          </a:p>
          <a:p>
            <a:endParaRPr lang="en-US" sz="1600" noProof="1" smtClean="0">
              <a:solidFill>
                <a:srgbClr val="0404FF"/>
              </a:solidFill>
              <a:latin typeface="Courier New" pitchFamily="1" charset="0"/>
            </a:endParaRPr>
          </a:p>
          <a:p>
            <a:r>
              <a:rPr lang="en-US" sz="1600" noProof="1" smtClean="0">
                <a:solidFill>
                  <a:srgbClr val="0404FF"/>
                </a:solidFill>
                <a:latin typeface="Courier New" pitchFamily="1" charset="0"/>
              </a:rPr>
              <a:t>/* Function prototypes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int gcd(int x, int y);</a:t>
            </a:r>
          </a:p>
          <a:p>
            <a:endParaRPr lang="en-US" sz="1600" noProof="1" smtClean="0">
              <a:solidFill>
                <a:srgbClr val="000000"/>
              </a:solidFill>
              <a:latin typeface="Courier New" pitchFamily="1" charset="0"/>
            </a:endParaRPr>
          </a:p>
          <a:p>
            <a:r>
              <a:rPr lang="en-US" sz="1600" noProof="1" smtClean="0">
                <a:solidFill>
                  <a:srgbClr val="0404FF"/>
                </a:solidFill>
                <a:latin typeface="Courier New" pitchFamily="1" charset="0"/>
              </a:rPr>
              <a:t>/* Constructors */</a:t>
            </a:r>
            <a:endParaRPr lang="en-US" sz="1600" noProof="1" smtClean="0">
              <a:solidFill>
                <a:srgbClr val="000000"/>
              </a:solidFill>
              <a:latin typeface="Courier New" pitchFamily="1" charset="0"/>
            </a:endParaRPr>
          </a:p>
        </p:txBody>
      </p:sp>
      <p:grpSp>
        <p:nvGrpSpPr>
          <p:cNvPr id="2" name="Group 4"/>
          <p:cNvGrpSpPr>
            <a:grpSpLocks/>
          </p:cNvGrpSpPr>
          <p:nvPr/>
        </p:nvGrpSpPr>
        <p:grpSpPr bwMode="auto">
          <a:xfrm>
            <a:off x="381000" y="1143000"/>
            <a:ext cx="8382000" cy="5583239"/>
            <a:chOff x="240" y="720"/>
            <a:chExt cx="5280" cy="3517"/>
          </a:xfrm>
        </p:grpSpPr>
        <p:sp>
          <p:nvSpPr>
            <p:cNvPr id="57363"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64" name="Text Box 6"/>
            <p:cNvSpPr txBox="1">
              <a:spLocks noChangeArrowheads="1"/>
            </p:cNvSpPr>
            <p:nvPr/>
          </p:nvSpPr>
          <p:spPr bwMode="auto">
            <a:xfrm>
              <a:off x="251" y="752"/>
              <a:ext cx="5261" cy="3485"/>
            </a:xfrm>
            <a:prstGeom prst="rect">
              <a:avLst/>
            </a:prstGeom>
            <a:noFill/>
            <a:ln w="9525">
              <a:noFill/>
              <a:miter lim="800000"/>
              <a:headEnd/>
              <a:tailEnd/>
            </a:ln>
          </p:spPr>
          <p:txBody>
            <a:bodyPr>
              <a:prstTxWarp prst="textNoShape">
                <a:avLst/>
              </a:prstTxWarp>
              <a:spAutoFit/>
            </a:bodyPr>
            <a:lstStyle/>
            <a:p>
              <a:r>
                <a:rPr lang="en-US" sz="1600" noProof="1" smtClean="0">
                  <a:solidFill>
                    <a:srgbClr val="000000"/>
                  </a:solidFill>
                  <a:latin typeface="Courier New" pitchFamily="1" charset="0"/>
                </a:rPr>
                <a:t>Rational</a:t>
              </a:r>
              <a:r>
                <a:rPr lang="en-US" sz="1600" noProof="1" smtClean="0">
                  <a:solidFill>
                    <a:srgbClr val="000000"/>
                  </a:solidFill>
                  <a:latin typeface="Courier New" pitchFamily="1" charset="0"/>
                </a:rPr>
                <a:t>::Rational() {</a:t>
              </a:r>
            </a:p>
            <a:p>
              <a:r>
                <a:rPr lang="en-US" sz="1600" noProof="1" smtClean="0">
                  <a:solidFill>
                    <a:srgbClr val="000000"/>
                  </a:solidFill>
                  <a:latin typeface="Courier New" pitchFamily="1" charset="0"/>
                </a:rPr>
                <a:t>   num = 0;</a:t>
              </a:r>
            </a:p>
            <a:p>
              <a:r>
                <a:rPr lang="en-US" sz="1600" noProof="1" smtClean="0">
                  <a:solidFill>
                    <a:srgbClr val="000000"/>
                  </a:solidFill>
                  <a:latin typeface="Courier New" pitchFamily="1" charset="0"/>
                </a:rPr>
                <a:t>   den = 1;</a:t>
              </a:r>
            </a:p>
            <a:p>
              <a:r>
                <a:rPr lang="en-US" sz="1600" noProof="1" smtClean="0">
                  <a:solidFill>
                    <a:srgbClr val="000000"/>
                  </a:solidFill>
                  <a:latin typeface="Courier New" pitchFamily="1" charset="0"/>
                </a:rPr>
                <a:t>}</a:t>
              </a:r>
              <a:endParaRPr lang="en-US" sz="1600" noProof="1" smtClean="0">
                <a:solidFill>
                  <a:srgbClr val="000000"/>
                </a:solidFill>
                <a:latin typeface="Courier New" pitchFamily="1" charset="0"/>
              </a:endParaRPr>
            </a:p>
            <a:p>
              <a:endParaRPr lang="en-US" sz="1100" noProof="1" smtClean="0">
                <a:solidFill>
                  <a:srgbClr val="000000"/>
                </a:solidFill>
                <a:latin typeface="Courier New" pitchFamily="1" charset="0"/>
              </a:endParaRPr>
            </a:p>
            <a:p>
              <a:r>
                <a:rPr lang="en-US" sz="1600" noProof="1" smtClean="0">
                  <a:solidFill>
                    <a:srgbClr val="000000"/>
                  </a:solidFill>
                  <a:latin typeface="Courier New" pitchFamily="1" charset="0"/>
                </a:rPr>
                <a:t>Rational</a:t>
              </a:r>
              <a:r>
                <a:rPr lang="en-US" sz="1600" noProof="1" smtClean="0">
                  <a:solidFill>
                    <a:srgbClr val="000000"/>
                  </a:solidFill>
                  <a:latin typeface="Courier New" pitchFamily="1" charset="0"/>
                </a:rPr>
                <a:t>::Rational(int n) {</a:t>
              </a:r>
            </a:p>
            <a:p>
              <a:r>
                <a:rPr lang="en-US" sz="1600" noProof="1" smtClean="0">
                  <a:solidFill>
                    <a:srgbClr val="000000"/>
                  </a:solidFill>
                  <a:latin typeface="Courier New" pitchFamily="1" charset="0"/>
                </a:rPr>
                <a:t>   num = n;</a:t>
              </a:r>
            </a:p>
            <a:p>
              <a:r>
                <a:rPr lang="en-US" sz="1600" noProof="1" smtClean="0">
                  <a:solidFill>
                    <a:srgbClr val="000000"/>
                  </a:solidFill>
                  <a:latin typeface="Courier New" pitchFamily="1" charset="0"/>
                </a:rPr>
                <a:t>   den = 1;</a:t>
              </a:r>
            </a:p>
            <a:p>
              <a:r>
                <a:rPr lang="en-US" sz="1600" noProof="1" smtClean="0">
                  <a:solidFill>
                    <a:srgbClr val="000000"/>
                  </a:solidFill>
                  <a:latin typeface="Courier New" pitchFamily="1" charset="0"/>
                </a:rPr>
                <a:t>}</a:t>
              </a:r>
            </a:p>
            <a:p>
              <a:endParaRPr lang="en-US" sz="1200" noProof="1" smtClean="0">
                <a:solidFill>
                  <a:srgbClr val="000000"/>
                </a:solidFill>
                <a:latin typeface="Courier New" pitchFamily="1" charset="0"/>
              </a:endParaRPr>
            </a:p>
            <a:p>
              <a:r>
                <a:rPr lang="en-US" sz="1600" noProof="1" smtClean="0">
                  <a:solidFill>
                    <a:srgbClr val="000000"/>
                  </a:solidFill>
                  <a:latin typeface="Courier New" pitchFamily="1" charset="0"/>
                </a:rPr>
                <a:t>Rational::Rational(int x, int y) {</a:t>
              </a:r>
            </a:p>
            <a:p>
              <a:r>
                <a:rPr lang="en-US" sz="1600" noProof="1" smtClean="0">
                  <a:solidFill>
                    <a:srgbClr val="000000"/>
                  </a:solidFill>
                  <a:latin typeface="Courier New" pitchFamily="1" charset="0"/>
                </a:rPr>
                <a:t>   if (x == 0) {</a:t>
              </a:r>
            </a:p>
            <a:p>
              <a:r>
                <a:rPr lang="en-US" sz="1600" noProof="1" smtClean="0">
                  <a:solidFill>
                    <a:srgbClr val="000000"/>
                  </a:solidFill>
                  <a:latin typeface="Courier New" pitchFamily="1" charset="0"/>
                </a:rPr>
                <a:t>      num = 0;</a:t>
              </a:r>
            </a:p>
            <a:p>
              <a:r>
                <a:rPr lang="en-US" sz="1600" noProof="1" smtClean="0">
                  <a:solidFill>
                    <a:srgbClr val="000000"/>
                  </a:solidFill>
                  <a:latin typeface="Courier New" pitchFamily="1" charset="0"/>
                </a:rPr>
                <a:t>      den = 1;</a:t>
              </a:r>
            </a:p>
            <a:p>
              <a:r>
                <a:rPr lang="en-US" sz="1600" noProof="1" smtClean="0">
                  <a:solidFill>
                    <a:srgbClr val="000000"/>
                  </a:solidFill>
                  <a:latin typeface="Courier New" pitchFamily="1" charset="0"/>
                </a:rPr>
                <a:t>   } else {</a:t>
              </a:r>
            </a:p>
            <a:p>
              <a:r>
                <a:rPr lang="en-US" sz="1600" noProof="1" smtClean="0">
                  <a:solidFill>
                    <a:srgbClr val="000000"/>
                  </a:solidFill>
                  <a:latin typeface="Courier New" pitchFamily="1" charset="0"/>
                </a:rPr>
                <a:t>      int g = gcd(abs(x), abs(y));</a:t>
              </a:r>
            </a:p>
            <a:p>
              <a:r>
                <a:rPr lang="en-US" sz="1600" noProof="1" smtClean="0">
                  <a:solidFill>
                    <a:srgbClr val="000000"/>
                  </a:solidFill>
                  <a:latin typeface="Courier New" pitchFamily="1" charset="0"/>
                </a:rPr>
                <a:t>      num = x / g;</a:t>
              </a:r>
            </a:p>
            <a:p>
              <a:r>
                <a:rPr lang="en-US" sz="1600" noProof="1" smtClean="0">
                  <a:solidFill>
                    <a:srgbClr val="000000"/>
                  </a:solidFill>
                  <a:latin typeface="Courier New" pitchFamily="1" charset="0"/>
                </a:rPr>
                <a:t>      den = abs(y) / g;</a:t>
              </a:r>
            </a:p>
            <a:p>
              <a:r>
                <a:rPr lang="en-US" sz="1600" noProof="1" smtClean="0">
                  <a:solidFill>
                    <a:srgbClr val="000000"/>
                  </a:solidFill>
                  <a:latin typeface="Courier New" pitchFamily="1" charset="0"/>
                </a:rPr>
                <a:t>      if (y &lt; 0) num = -num;</a:t>
              </a:r>
            </a:p>
            <a:p>
              <a:r>
                <a:rPr lang="en-US" sz="1600" noProof="1" smtClean="0">
                  <a:solidFill>
                    <a:srgbClr val="000000"/>
                  </a:solidFill>
                  <a:latin typeface="Courier New" pitchFamily="1" charset="0"/>
                </a:rPr>
                <a:t>   }</a:t>
              </a:r>
            </a:p>
            <a:p>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p:txBody>
        </p:sp>
      </p:grpSp>
      <p:sp>
        <p:nvSpPr>
          <p:cNvPr id="57349"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5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51" name="Rectangle 9"/>
          <p:cNvSpPr>
            <a:spLocks noGrp="1" noChangeArrowheads="1"/>
          </p:cNvSpPr>
          <p:nvPr>
            <p:ph type="title"/>
          </p:nvPr>
        </p:nvSpPr>
        <p:spPr>
          <a:xfrm>
            <a:off x="0" y="76200"/>
            <a:ext cx="9144000" cy="1143000"/>
          </a:xfrm>
          <a:noFill/>
        </p:spPr>
        <p:txBody>
          <a:bodyPr/>
          <a:lstStyle/>
          <a:p>
            <a:r>
              <a:rPr lang="en-US" sz="4000" dirty="0" smtClean="0">
                <a:solidFill>
                  <a:srgbClr val="FF0000"/>
                </a:solidFill>
                <a:ea typeface="ＭＳ Ｐゴシック" pitchFamily="1" charset="-128"/>
                <a:cs typeface="ＭＳ Ｐゴシック" pitchFamily="1" charset="-128"/>
              </a:rPr>
              <a:t>The </a:t>
            </a:r>
            <a:r>
              <a:rPr lang="en-US" sz="3600" b="1" dirty="0" err="1" smtClean="0">
                <a:solidFill>
                  <a:srgbClr val="FF0000"/>
                </a:solidFill>
                <a:latin typeface="Courier New" pitchFamily="1" charset="0"/>
                <a:ea typeface="ＭＳ Ｐゴシック" pitchFamily="1" charset="-128"/>
                <a:cs typeface="ＭＳ Ｐゴシック" pitchFamily="1" charset="-128"/>
              </a:rPr>
              <a:t>rational.cpp</a:t>
            </a:r>
            <a:r>
              <a:rPr lang="en-US" sz="4000" dirty="0" smtClean="0">
                <a:solidFill>
                  <a:srgbClr val="FF0000"/>
                </a:solidFill>
                <a:ea typeface="ＭＳ Ｐゴシック" pitchFamily="1" charset="-128"/>
                <a:cs typeface="ＭＳ Ｐゴシック" pitchFamily="1" charset="-128"/>
              </a:rPr>
              <a:t> Implementation</a:t>
            </a:r>
            <a:endParaRPr lang="en-US" dirty="0">
              <a:solidFill>
                <a:srgbClr val="FF0000"/>
              </a:solidFill>
              <a:ea typeface="ＭＳ Ｐゴシック" pitchFamily="1" charset="-128"/>
              <a:cs typeface="ＭＳ Ｐゴシック" pitchFamily="1" charset="-128"/>
            </a:endParaRPr>
          </a:p>
        </p:txBody>
      </p:sp>
      <p:sp>
        <p:nvSpPr>
          <p:cNvPr id="5735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7356" name="Text Box 20"/>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2 of</a:t>
            </a:r>
            <a:r>
              <a:rPr lang="en-US" sz="1000" b="0" i="1" dirty="0" smtClean="0">
                <a:solidFill>
                  <a:srgbClr val="000000"/>
                </a:solidFill>
                <a:latin typeface="Times New Roman" pitchFamily="1" charset="0"/>
              </a:rPr>
              <a:t> 4</a:t>
            </a:r>
            <a:endParaRPr lang="en-US" sz="1000" b="0" i="1" dirty="0">
              <a:solidFill>
                <a:srgbClr val="000000"/>
              </a:solidFill>
              <a:latin typeface="Times New Roman" pitchFamily="1"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0899"/>
                                        </p:tgtEl>
                                        <p:attrNameLst>
                                          <p:attrName>ppt_x</p:attrName>
                                        </p:attrNameLst>
                                      </p:cBhvr>
                                      <p:tavLst>
                                        <p:tav tm="0">
                                          <p:val>
                                            <p:strVal val="ppt_x"/>
                                          </p:val>
                                        </p:tav>
                                        <p:tav tm="100000">
                                          <p:val>
                                            <p:strVal val="ppt_x"/>
                                          </p:val>
                                        </p:tav>
                                      </p:tavLst>
                                    </p:anim>
                                    <p:anim calcmode="lin" valueType="num">
                                      <p:cBhvr additive="base">
                                        <p:cTn id="7" dur="1000"/>
                                        <p:tgtEl>
                                          <p:spTgt spid="720899"/>
                                        </p:tgtEl>
                                        <p:attrNameLst>
                                          <p:attrName>ppt_y</p:attrName>
                                        </p:attrNameLst>
                                      </p:cBhvr>
                                      <p:tavLst>
                                        <p:tav tm="0">
                                          <p:val>
                                            <p:strVal val="ppt_y"/>
                                          </p:val>
                                        </p:tav>
                                        <p:tav tm="100000">
                                          <p:val>
                                            <p:strVal val="0-ppt_h/2"/>
                                          </p:val>
                                        </p:tav>
                                      </p:tavLst>
                                    </p:anim>
                                    <p:set>
                                      <p:cBhvr>
                                        <p:cTn id="8" dur="1" fill="hold">
                                          <p:stCondLst>
                                            <p:cond delay="999"/>
                                          </p:stCondLst>
                                        </p:cTn>
                                        <p:tgtEl>
                                          <p:spTgt spid="72089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0899" grpId="0"/>
    </p:bld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39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2947" name="Text Box 3"/>
          <p:cNvSpPr txBox="1">
            <a:spLocks noChangeArrowheads="1"/>
          </p:cNvSpPr>
          <p:nvPr/>
        </p:nvSpPr>
        <p:spPr bwMode="auto">
          <a:xfrm>
            <a:off x="398463" y="1193800"/>
            <a:ext cx="8351837" cy="5370702"/>
          </a:xfrm>
          <a:prstGeom prst="rect">
            <a:avLst/>
          </a:prstGeom>
          <a:noFill/>
          <a:ln w="9525">
            <a:noFill/>
            <a:miter lim="800000"/>
            <a:headEnd/>
            <a:tailEnd/>
          </a:ln>
        </p:spPr>
        <p:txBody>
          <a:bodyPr>
            <a:prstTxWarp prst="textNoShape">
              <a:avLst/>
            </a:prstTxWarp>
            <a:spAutoFit/>
          </a:bodyPr>
          <a:lstStyle/>
          <a:p>
            <a:r>
              <a:rPr lang="en-US" sz="1600" noProof="1" smtClean="0">
                <a:solidFill>
                  <a:srgbClr val="000000"/>
                </a:solidFill>
                <a:latin typeface="Courier New" pitchFamily="1" charset="0"/>
              </a:rPr>
              <a:t>Rational::Rational() {</a:t>
            </a:r>
          </a:p>
          <a:p>
            <a:r>
              <a:rPr lang="en-US" sz="1600" noProof="1" smtClean="0">
                <a:solidFill>
                  <a:srgbClr val="000000"/>
                </a:solidFill>
                <a:latin typeface="Courier New" pitchFamily="1" charset="0"/>
              </a:rPr>
              <a:t>   num = 0;</a:t>
            </a:r>
          </a:p>
          <a:p>
            <a:r>
              <a:rPr lang="en-US" sz="1600" noProof="1" smtClean="0">
                <a:solidFill>
                  <a:srgbClr val="000000"/>
                </a:solidFill>
                <a:latin typeface="Courier New" pitchFamily="1" charset="0"/>
              </a:rPr>
              <a:t>   den = 1;</a:t>
            </a:r>
          </a:p>
          <a:p>
            <a:r>
              <a:rPr lang="en-US" sz="1600" noProof="1" smtClean="0">
                <a:solidFill>
                  <a:srgbClr val="000000"/>
                </a:solidFill>
                <a:latin typeface="Courier New" pitchFamily="1" charset="0"/>
              </a:rPr>
              <a:t>}</a:t>
            </a:r>
          </a:p>
          <a:p>
            <a:endParaRPr lang="en-US" sz="1100" noProof="1" smtClean="0">
              <a:solidFill>
                <a:srgbClr val="000000"/>
              </a:solidFill>
              <a:latin typeface="Courier New" pitchFamily="1" charset="0"/>
            </a:endParaRPr>
          </a:p>
          <a:p>
            <a:r>
              <a:rPr lang="en-US" sz="1600" noProof="1" smtClean="0">
                <a:solidFill>
                  <a:srgbClr val="000000"/>
                </a:solidFill>
                <a:latin typeface="Courier New" pitchFamily="1" charset="0"/>
              </a:rPr>
              <a:t>Rational::Rational(int n) {</a:t>
            </a:r>
          </a:p>
          <a:p>
            <a:r>
              <a:rPr lang="en-US" sz="1600" noProof="1" smtClean="0">
                <a:solidFill>
                  <a:srgbClr val="000000"/>
                </a:solidFill>
                <a:latin typeface="Courier New" pitchFamily="1" charset="0"/>
              </a:rPr>
              <a:t>   num = n;</a:t>
            </a:r>
          </a:p>
          <a:p>
            <a:r>
              <a:rPr lang="en-US" sz="1600" noProof="1" smtClean="0">
                <a:solidFill>
                  <a:srgbClr val="000000"/>
                </a:solidFill>
                <a:latin typeface="Courier New" pitchFamily="1" charset="0"/>
              </a:rPr>
              <a:t>   den = 1;</a:t>
            </a:r>
          </a:p>
          <a:p>
            <a:r>
              <a:rPr lang="en-US" sz="1600" noProof="1" smtClean="0">
                <a:solidFill>
                  <a:srgbClr val="000000"/>
                </a:solidFill>
                <a:latin typeface="Courier New" pitchFamily="1" charset="0"/>
              </a:rPr>
              <a:t>}</a:t>
            </a:r>
          </a:p>
          <a:p>
            <a:endParaRPr lang="en-US" sz="1200" noProof="1" smtClean="0">
              <a:solidFill>
                <a:srgbClr val="000000"/>
              </a:solidFill>
              <a:latin typeface="Courier New" pitchFamily="1" charset="0"/>
            </a:endParaRPr>
          </a:p>
          <a:p>
            <a:r>
              <a:rPr lang="en-US" sz="1600" noProof="1" smtClean="0">
                <a:solidFill>
                  <a:srgbClr val="000000"/>
                </a:solidFill>
                <a:latin typeface="Courier New" pitchFamily="1" charset="0"/>
              </a:rPr>
              <a:t>Rational::Rational(int x, int y) {</a:t>
            </a:r>
          </a:p>
          <a:p>
            <a:r>
              <a:rPr lang="en-US" sz="1600" noProof="1" smtClean="0">
                <a:solidFill>
                  <a:srgbClr val="000000"/>
                </a:solidFill>
                <a:latin typeface="Courier New" pitchFamily="1" charset="0"/>
              </a:rPr>
              <a:t>   if (x == 0) {</a:t>
            </a:r>
          </a:p>
          <a:p>
            <a:r>
              <a:rPr lang="en-US" sz="1600" noProof="1" smtClean="0">
                <a:solidFill>
                  <a:srgbClr val="000000"/>
                </a:solidFill>
                <a:latin typeface="Courier New" pitchFamily="1" charset="0"/>
              </a:rPr>
              <a:t>      num = 0;</a:t>
            </a:r>
          </a:p>
          <a:p>
            <a:r>
              <a:rPr lang="en-US" sz="1600" noProof="1" smtClean="0">
                <a:solidFill>
                  <a:srgbClr val="000000"/>
                </a:solidFill>
                <a:latin typeface="Courier New" pitchFamily="1" charset="0"/>
              </a:rPr>
              <a:t>      den = 1;</a:t>
            </a:r>
          </a:p>
          <a:p>
            <a:r>
              <a:rPr lang="en-US" sz="1600" noProof="1" smtClean="0">
                <a:solidFill>
                  <a:srgbClr val="000000"/>
                </a:solidFill>
                <a:latin typeface="Courier New" pitchFamily="1" charset="0"/>
              </a:rPr>
              <a:t>   } else {</a:t>
            </a:r>
          </a:p>
          <a:p>
            <a:r>
              <a:rPr lang="en-US" sz="1600" noProof="1" smtClean="0">
                <a:solidFill>
                  <a:srgbClr val="000000"/>
                </a:solidFill>
                <a:latin typeface="Courier New" pitchFamily="1" charset="0"/>
              </a:rPr>
              <a:t>      int g = gcd(abs(x), abs(y));</a:t>
            </a:r>
          </a:p>
          <a:p>
            <a:r>
              <a:rPr lang="en-US" sz="1600" noProof="1" smtClean="0">
                <a:solidFill>
                  <a:srgbClr val="000000"/>
                </a:solidFill>
                <a:latin typeface="Courier New" pitchFamily="1" charset="0"/>
              </a:rPr>
              <a:t>      num = x / g;</a:t>
            </a:r>
          </a:p>
          <a:p>
            <a:r>
              <a:rPr lang="en-US" sz="1600" noProof="1" smtClean="0">
                <a:solidFill>
                  <a:srgbClr val="000000"/>
                </a:solidFill>
                <a:latin typeface="Courier New" pitchFamily="1" charset="0"/>
              </a:rPr>
              <a:t>      den = abs(y) / g;</a:t>
            </a:r>
          </a:p>
          <a:p>
            <a:r>
              <a:rPr lang="en-US" sz="1600" noProof="1" smtClean="0">
                <a:solidFill>
                  <a:srgbClr val="000000"/>
                </a:solidFill>
                <a:latin typeface="Courier New" pitchFamily="1" charset="0"/>
              </a:rPr>
              <a:t>      if (y &lt; 0) num = -num;</a:t>
            </a:r>
          </a:p>
          <a:p>
            <a:r>
              <a:rPr lang="en-US" sz="1600" noProof="1" smtClean="0">
                <a:solidFill>
                  <a:srgbClr val="000000"/>
                </a:solidFill>
                <a:latin typeface="Courier New" pitchFamily="1" charset="0"/>
              </a:rPr>
              <a:t>   }</a:t>
            </a:r>
          </a:p>
          <a:p>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p:txBody>
      </p:sp>
      <p:grpSp>
        <p:nvGrpSpPr>
          <p:cNvPr id="2" name="Group 4"/>
          <p:cNvGrpSpPr>
            <a:grpSpLocks/>
          </p:cNvGrpSpPr>
          <p:nvPr/>
        </p:nvGrpSpPr>
        <p:grpSpPr bwMode="auto">
          <a:xfrm>
            <a:off x="381000" y="1143000"/>
            <a:ext cx="8382000" cy="5257800"/>
            <a:chOff x="240" y="720"/>
            <a:chExt cx="5280" cy="3312"/>
          </a:xfrm>
        </p:grpSpPr>
        <p:sp>
          <p:nvSpPr>
            <p:cNvPr id="59407"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408" name="Text Box 6"/>
            <p:cNvSpPr txBox="1">
              <a:spLocks noChangeArrowheads="1"/>
            </p:cNvSpPr>
            <p:nvPr/>
          </p:nvSpPr>
          <p:spPr bwMode="auto">
            <a:xfrm>
              <a:off x="251" y="752"/>
              <a:ext cx="5261" cy="2695"/>
            </a:xfrm>
            <a:prstGeom prst="rect">
              <a:avLst/>
            </a:prstGeom>
            <a:noFill/>
            <a:ln w="9525">
              <a:noFill/>
              <a:miter lim="800000"/>
              <a:headEnd/>
              <a:tailEnd/>
            </a:ln>
          </p:spPr>
          <p:txBody>
            <a:bodyPr>
              <a:prstTxWarp prst="textNoShape">
                <a:avLst/>
              </a:prstTxWarp>
              <a:spAutoFit/>
            </a:bodyPr>
            <a:lstStyle/>
            <a:p>
              <a:r>
                <a:rPr lang="en-US" sz="1600" noProof="1" smtClean="0">
                  <a:solidFill>
                    <a:srgbClr val="0000FF"/>
                  </a:solidFill>
                  <a:latin typeface="Courier New" pitchFamily="1" charset="0"/>
                </a:rPr>
                <a:t>/* Implementation of the arithmetic operators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Rational Rational::operator+(Rational r2) {</a:t>
              </a:r>
            </a:p>
            <a:p>
              <a:r>
                <a:rPr lang="en-US" sz="1600" noProof="1" smtClean="0">
                  <a:solidFill>
                    <a:srgbClr val="000000"/>
                  </a:solidFill>
                  <a:latin typeface="Courier New" pitchFamily="1" charset="0"/>
                </a:rPr>
                <a:t>   return Rational(num * r2.den + r2.num * den, den * r2.den);</a:t>
              </a:r>
            </a:p>
            <a:p>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Rational </a:t>
              </a:r>
              <a:r>
                <a:rPr lang="en-US" sz="1600" noProof="1" smtClean="0">
                  <a:solidFill>
                    <a:srgbClr val="000000"/>
                  </a:solidFill>
                  <a:latin typeface="Courier New" pitchFamily="1" charset="0"/>
                </a:rPr>
                <a:t>Rational::operator-(Rational r2) {</a:t>
              </a:r>
            </a:p>
            <a:p>
              <a:r>
                <a:rPr lang="en-US" sz="1600" noProof="1" smtClean="0">
                  <a:solidFill>
                    <a:srgbClr val="000000"/>
                  </a:solidFill>
                  <a:latin typeface="Courier New" pitchFamily="1" charset="0"/>
                </a:rPr>
                <a:t>   return Rational(num * r2.den - r2.num * den, den * r2.den);</a:t>
              </a:r>
            </a:p>
            <a:p>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Rational Rational::operator*(Rational r2) {</a:t>
              </a:r>
            </a:p>
            <a:p>
              <a:r>
                <a:rPr lang="en-US" sz="1600" noProof="1" smtClean="0">
                  <a:solidFill>
                    <a:srgbClr val="000000"/>
                  </a:solidFill>
                  <a:latin typeface="Courier New" pitchFamily="1" charset="0"/>
                </a:rPr>
                <a:t>   return Rational(num * r2.num, den * r2.den);</a:t>
              </a:r>
            </a:p>
            <a:p>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Rational Rational::operator/(Rational r2) {</a:t>
              </a:r>
            </a:p>
            <a:p>
              <a:r>
                <a:rPr lang="en-US" sz="1600" noProof="1" smtClean="0">
                  <a:solidFill>
                    <a:srgbClr val="000000"/>
                  </a:solidFill>
                  <a:latin typeface="Courier New" pitchFamily="1" charset="0"/>
                </a:rPr>
                <a:t>   return Rational(num * r2.den, den * r2.num);</a:t>
              </a:r>
            </a:p>
            <a:p>
              <a:r>
                <a:rPr lang="en-US" sz="1600" noProof="1" smtClean="0">
                  <a:solidFill>
                    <a:srgbClr val="000000"/>
                  </a:solidFill>
                  <a:latin typeface="Courier New" pitchFamily="1" charset="0"/>
                </a:rPr>
                <a:t>}</a:t>
              </a:r>
            </a:p>
          </p:txBody>
        </p:sp>
      </p:grpSp>
      <p:sp>
        <p:nvSpPr>
          <p:cNvPr id="59397"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39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399" name="Rectangle 9"/>
          <p:cNvSpPr>
            <a:spLocks noGrp="1" noChangeArrowheads="1"/>
          </p:cNvSpPr>
          <p:nvPr>
            <p:ph type="title"/>
          </p:nvPr>
        </p:nvSpPr>
        <p:spPr>
          <a:xfrm>
            <a:off x="0" y="76200"/>
            <a:ext cx="9144000" cy="1143000"/>
          </a:xfrm>
          <a:noFill/>
        </p:spPr>
        <p:txBody>
          <a:bodyPr/>
          <a:lstStyle/>
          <a:p>
            <a:r>
              <a:rPr lang="en-US" sz="4000" dirty="0" smtClean="0">
                <a:solidFill>
                  <a:srgbClr val="FF0000"/>
                </a:solidFill>
                <a:ea typeface="ＭＳ Ｐゴシック" pitchFamily="1" charset="-128"/>
                <a:cs typeface="ＭＳ Ｐゴシック" pitchFamily="1" charset="-128"/>
              </a:rPr>
              <a:t>The </a:t>
            </a:r>
            <a:r>
              <a:rPr lang="en-US" sz="3600" b="1" dirty="0" err="1" smtClean="0">
                <a:solidFill>
                  <a:srgbClr val="FF0000"/>
                </a:solidFill>
                <a:latin typeface="Courier New" pitchFamily="1" charset="0"/>
                <a:ea typeface="ＭＳ Ｐゴシック" pitchFamily="1" charset="-128"/>
                <a:cs typeface="ＭＳ Ｐゴシック" pitchFamily="1" charset="-128"/>
              </a:rPr>
              <a:t>rational.cpp</a:t>
            </a:r>
            <a:r>
              <a:rPr lang="en-US" sz="4000" dirty="0" smtClean="0">
                <a:solidFill>
                  <a:srgbClr val="FF0000"/>
                </a:solidFill>
                <a:ea typeface="ＭＳ Ｐゴシック" pitchFamily="1" charset="-128"/>
                <a:cs typeface="ＭＳ Ｐゴシック" pitchFamily="1" charset="-128"/>
              </a:rPr>
              <a:t> Implementation</a:t>
            </a:r>
            <a:endParaRPr lang="en-US" dirty="0">
              <a:solidFill>
                <a:srgbClr val="FF0000"/>
              </a:solidFill>
              <a:ea typeface="ＭＳ Ｐゴシック" pitchFamily="1" charset="-128"/>
              <a:cs typeface="ＭＳ Ｐゴシック" pitchFamily="1" charset="-128"/>
            </a:endParaRPr>
          </a:p>
        </p:txBody>
      </p:sp>
      <p:sp>
        <p:nvSpPr>
          <p:cNvPr id="5940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9403" name="Text Box 16"/>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3 of</a:t>
            </a:r>
            <a:r>
              <a:rPr lang="en-US" sz="1000" b="0" i="1" dirty="0" smtClean="0">
                <a:solidFill>
                  <a:srgbClr val="000000"/>
                </a:solidFill>
                <a:latin typeface="Times New Roman" pitchFamily="1" charset="0"/>
              </a:rPr>
              <a:t> 4</a:t>
            </a:r>
            <a:endParaRPr lang="en-US" sz="1000" b="0" i="1" dirty="0">
              <a:solidFill>
                <a:srgbClr val="000000"/>
              </a:solidFill>
              <a:latin typeface="Times New Roman" pitchFamily="1"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2947"/>
                                        </p:tgtEl>
                                        <p:attrNameLst>
                                          <p:attrName>ppt_x</p:attrName>
                                        </p:attrNameLst>
                                      </p:cBhvr>
                                      <p:tavLst>
                                        <p:tav tm="0">
                                          <p:val>
                                            <p:strVal val="ppt_x"/>
                                          </p:val>
                                        </p:tav>
                                        <p:tav tm="100000">
                                          <p:val>
                                            <p:strVal val="ppt_x"/>
                                          </p:val>
                                        </p:tav>
                                      </p:tavLst>
                                    </p:anim>
                                    <p:anim calcmode="lin" valueType="num">
                                      <p:cBhvr additive="base">
                                        <p:cTn id="7" dur="1000"/>
                                        <p:tgtEl>
                                          <p:spTgt spid="722947"/>
                                        </p:tgtEl>
                                        <p:attrNameLst>
                                          <p:attrName>ppt_y</p:attrName>
                                        </p:attrNameLst>
                                      </p:cBhvr>
                                      <p:tavLst>
                                        <p:tav tm="0">
                                          <p:val>
                                            <p:strVal val="ppt_y"/>
                                          </p:val>
                                        </p:tav>
                                        <p:tav tm="100000">
                                          <p:val>
                                            <p:strVal val="0-ppt_h/2"/>
                                          </p:val>
                                        </p:tav>
                                      </p:tavLst>
                                    </p:anim>
                                    <p:set>
                                      <p:cBhvr>
                                        <p:cTn id="8" dur="1" fill="hold">
                                          <p:stCondLst>
                                            <p:cond delay="999"/>
                                          </p:stCondLst>
                                        </p:cTn>
                                        <p:tgtEl>
                                          <p:spTgt spid="72294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2947" grpId="0"/>
    </p:bld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144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4995" name="Text Box 3"/>
          <p:cNvSpPr txBox="1">
            <a:spLocks noChangeArrowheads="1"/>
          </p:cNvSpPr>
          <p:nvPr/>
        </p:nvSpPr>
        <p:spPr bwMode="auto">
          <a:xfrm>
            <a:off x="398463" y="1193800"/>
            <a:ext cx="8351837" cy="4278094"/>
          </a:xfrm>
          <a:prstGeom prst="rect">
            <a:avLst/>
          </a:prstGeom>
          <a:noFill/>
          <a:ln w="9525">
            <a:noFill/>
            <a:miter lim="800000"/>
            <a:headEnd/>
            <a:tailEnd/>
          </a:ln>
        </p:spPr>
        <p:txBody>
          <a:bodyPr>
            <a:prstTxWarp prst="textNoShape">
              <a:avLst/>
            </a:prstTxWarp>
            <a:spAutoFit/>
          </a:bodyPr>
          <a:lstStyle/>
          <a:p>
            <a:r>
              <a:rPr lang="en-US" sz="1600" noProof="1" smtClean="0">
                <a:solidFill>
                  <a:srgbClr val="0000FF"/>
                </a:solidFill>
                <a:latin typeface="Courier New" pitchFamily="1" charset="0"/>
              </a:rPr>
              <a:t>/* Implementation of the arithmetic operators */</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Rational Rational::operator+(Rational r2) {</a:t>
            </a:r>
          </a:p>
          <a:p>
            <a:r>
              <a:rPr lang="en-US" sz="1600" noProof="1" smtClean="0">
                <a:solidFill>
                  <a:srgbClr val="000000"/>
                </a:solidFill>
                <a:latin typeface="Courier New" pitchFamily="1" charset="0"/>
              </a:rPr>
              <a:t>   return Rational(num * r2.den + r2.num * den, den * r2.den);</a:t>
            </a:r>
          </a:p>
          <a:p>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Rational Rational::operator-(Rational r2) {</a:t>
            </a:r>
          </a:p>
          <a:p>
            <a:r>
              <a:rPr lang="en-US" sz="1600" noProof="1" smtClean="0">
                <a:solidFill>
                  <a:srgbClr val="000000"/>
                </a:solidFill>
                <a:latin typeface="Courier New" pitchFamily="1" charset="0"/>
              </a:rPr>
              <a:t>   return Rational(num * r2.den - r2.num * den, den * r2.den);</a:t>
            </a:r>
          </a:p>
          <a:p>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Rational Rational::operator*(Rational r2) {</a:t>
            </a:r>
          </a:p>
          <a:p>
            <a:r>
              <a:rPr lang="en-US" sz="1600" noProof="1" smtClean="0">
                <a:solidFill>
                  <a:srgbClr val="000000"/>
                </a:solidFill>
                <a:latin typeface="Courier New" pitchFamily="1" charset="0"/>
              </a:rPr>
              <a:t>   return Rational(num * r2.num, den * r2.den);</a:t>
            </a:r>
          </a:p>
          <a:p>
            <a:r>
              <a:rPr lang="en-US" sz="1600" noProof="1" smtClean="0">
                <a:solidFill>
                  <a:srgbClr val="000000"/>
                </a:solidFill>
                <a:latin typeface="Courier New" pitchFamily="1" charset="0"/>
              </a:rPr>
              <a:t>}</a:t>
            </a:r>
          </a:p>
          <a:p>
            <a:endParaRPr lang="en-US" sz="1600" noProof="1" smtClean="0">
              <a:solidFill>
                <a:srgbClr val="000000"/>
              </a:solidFill>
              <a:latin typeface="Courier New" pitchFamily="1" charset="0"/>
            </a:endParaRPr>
          </a:p>
          <a:p>
            <a:r>
              <a:rPr lang="en-US" sz="1600" noProof="1" smtClean="0">
                <a:solidFill>
                  <a:srgbClr val="000000"/>
                </a:solidFill>
                <a:latin typeface="Courier New" pitchFamily="1" charset="0"/>
              </a:rPr>
              <a:t>Rational Rational::operator/(Rational r2) {</a:t>
            </a:r>
          </a:p>
          <a:p>
            <a:r>
              <a:rPr lang="en-US" sz="1600" noProof="1" smtClean="0">
                <a:solidFill>
                  <a:srgbClr val="000000"/>
                </a:solidFill>
                <a:latin typeface="Courier New" pitchFamily="1" charset="0"/>
              </a:rPr>
              <a:t>   return Rational(num * r2.den, den * r2.num);</a:t>
            </a:r>
          </a:p>
          <a:p>
            <a:r>
              <a:rPr lang="en-US" sz="1600" noProof="1" smtClean="0">
                <a:solidFill>
                  <a:srgbClr val="000000"/>
                </a:solidFill>
                <a:latin typeface="Courier New" pitchFamily="1" charset="0"/>
              </a:rPr>
              <a:t>}</a:t>
            </a:r>
          </a:p>
        </p:txBody>
      </p:sp>
      <p:grpSp>
        <p:nvGrpSpPr>
          <p:cNvPr id="2" name="Group 4"/>
          <p:cNvGrpSpPr>
            <a:grpSpLocks/>
          </p:cNvGrpSpPr>
          <p:nvPr/>
        </p:nvGrpSpPr>
        <p:grpSpPr bwMode="auto">
          <a:xfrm>
            <a:off x="381000" y="1143000"/>
            <a:ext cx="8382000" cy="5559425"/>
            <a:chOff x="240" y="720"/>
            <a:chExt cx="5280" cy="3502"/>
          </a:xfrm>
        </p:grpSpPr>
        <p:sp>
          <p:nvSpPr>
            <p:cNvPr id="61455"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56" name="Text Box 6"/>
            <p:cNvSpPr txBox="1">
              <a:spLocks noChangeArrowheads="1"/>
            </p:cNvSpPr>
            <p:nvPr/>
          </p:nvSpPr>
          <p:spPr bwMode="auto">
            <a:xfrm>
              <a:off x="251" y="752"/>
              <a:ext cx="5261" cy="3470"/>
            </a:xfrm>
            <a:prstGeom prst="rect">
              <a:avLst/>
            </a:prstGeom>
            <a:noFill/>
            <a:ln w="9525">
              <a:noFill/>
              <a:miter lim="800000"/>
              <a:headEnd/>
              <a:tailEnd/>
            </a:ln>
          </p:spPr>
          <p:txBody>
            <a:bodyPr>
              <a:prstTxWarp prst="textNoShape">
                <a:avLst/>
              </a:prstTxWarp>
              <a:spAutoFit/>
            </a:bodyPr>
            <a:lstStyle/>
            <a:p>
              <a:r>
                <a:rPr lang="en-US" sz="1600" noProof="1" smtClean="0">
                  <a:solidFill>
                    <a:srgbClr val="000000"/>
                  </a:solidFill>
                  <a:latin typeface="Courier New" pitchFamily="1" charset="0"/>
                </a:rPr>
                <a:t>string </a:t>
              </a:r>
              <a:r>
                <a:rPr lang="en-US" sz="1600" noProof="1" smtClean="0">
                  <a:solidFill>
                    <a:srgbClr val="000000"/>
                  </a:solidFill>
                  <a:latin typeface="Courier New" pitchFamily="1" charset="0"/>
                </a:rPr>
                <a:t>Rational::toString() {</a:t>
              </a:r>
            </a:p>
            <a:p>
              <a:r>
                <a:rPr lang="en-US" sz="1600" noProof="1" smtClean="0">
                  <a:solidFill>
                    <a:srgbClr val="000000"/>
                  </a:solidFill>
                  <a:latin typeface="Courier New" pitchFamily="1" charset="0"/>
                </a:rPr>
                <a:t>   if (den == 1) {</a:t>
              </a:r>
            </a:p>
            <a:p>
              <a:r>
                <a:rPr lang="en-US" sz="1600" noProof="1" smtClean="0">
                  <a:solidFill>
                    <a:srgbClr val="000000"/>
                  </a:solidFill>
                  <a:latin typeface="Courier New" pitchFamily="1" charset="0"/>
                </a:rPr>
                <a:t>      return integerToString(num);</a:t>
              </a:r>
            </a:p>
            <a:p>
              <a:r>
                <a:rPr lang="en-US" sz="1600" noProof="1" smtClean="0">
                  <a:solidFill>
                    <a:srgbClr val="000000"/>
                  </a:solidFill>
                  <a:latin typeface="Courier New" pitchFamily="1" charset="0"/>
                </a:rPr>
                <a:t>   } else {</a:t>
              </a:r>
            </a:p>
            <a:p>
              <a:r>
                <a:rPr lang="en-US" sz="1600" noProof="1" smtClean="0">
                  <a:solidFill>
                    <a:srgbClr val="000000"/>
                  </a:solidFill>
                  <a:latin typeface="Courier New" pitchFamily="1" charset="0"/>
                </a:rPr>
                <a:t>      return integerToString(num) + "/" + integerToString(den);</a:t>
              </a:r>
            </a:p>
            <a:p>
              <a:r>
                <a:rPr lang="en-US" sz="1600" noProof="1" smtClean="0">
                  <a:solidFill>
                    <a:srgbClr val="000000"/>
                  </a:solidFill>
                  <a:latin typeface="Courier New" pitchFamily="1" charset="0"/>
                </a:rPr>
                <a:t>   }</a:t>
              </a:r>
            </a:p>
            <a:p>
              <a:r>
                <a:rPr lang="en-US" sz="1600" noProof="1" smtClean="0">
                  <a:solidFill>
                    <a:srgbClr val="000000"/>
                  </a:solidFill>
                  <a:latin typeface="Courier New" pitchFamily="1" charset="0"/>
                </a:rPr>
                <a:t>}</a:t>
              </a:r>
            </a:p>
            <a:p>
              <a:endParaRPr lang="en-US" sz="1100" noProof="1" smtClean="0">
                <a:solidFill>
                  <a:srgbClr val="000000"/>
                </a:solidFill>
                <a:latin typeface="Courier New" pitchFamily="1" charset="0"/>
              </a:endParaRPr>
            </a:p>
            <a:p>
              <a:r>
                <a:rPr lang="en-US" sz="1600" noProof="1" smtClean="0">
                  <a:solidFill>
                    <a:srgbClr val="000000"/>
                  </a:solidFill>
                  <a:latin typeface="Courier New" pitchFamily="1" charset="0"/>
                </a:rPr>
                <a:t>int </a:t>
              </a:r>
              <a:r>
                <a:rPr lang="en-US" sz="1600" noProof="1" smtClean="0">
                  <a:solidFill>
                    <a:srgbClr val="000000"/>
                  </a:solidFill>
                  <a:latin typeface="Courier New" pitchFamily="1" charset="0"/>
                </a:rPr>
                <a:t>gcd(int x, int y) {</a:t>
              </a:r>
            </a:p>
            <a:p>
              <a:r>
                <a:rPr lang="en-US" sz="1600" noProof="1" smtClean="0">
                  <a:solidFill>
                    <a:srgbClr val="000000"/>
                  </a:solidFill>
                  <a:latin typeface="Courier New" pitchFamily="1" charset="0"/>
                </a:rPr>
                <a:t>   int r = x % y;</a:t>
              </a:r>
            </a:p>
            <a:p>
              <a:r>
                <a:rPr lang="en-US" sz="1600" noProof="1" smtClean="0">
                  <a:solidFill>
                    <a:srgbClr val="000000"/>
                  </a:solidFill>
                  <a:latin typeface="Courier New" pitchFamily="1" charset="0"/>
                </a:rPr>
                <a:t>   while (r != 0) {</a:t>
              </a:r>
            </a:p>
            <a:p>
              <a:r>
                <a:rPr lang="en-US" sz="1600" noProof="1" smtClean="0">
                  <a:solidFill>
                    <a:srgbClr val="000000"/>
                  </a:solidFill>
                  <a:latin typeface="Courier New" pitchFamily="1" charset="0"/>
                </a:rPr>
                <a:t>      x = y;</a:t>
              </a:r>
            </a:p>
            <a:p>
              <a:r>
                <a:rPr lang="en-US" sz="1600" noProof="1" smtClean="0">
                  <a:solidFill>
                    <a:srgbClr val="000000"/>
                  </a:solidFill>
                  <a:latin typeface="Courier New" pitchFamily="1" charset="0"/>
                </a:rPr>
                <a:t>      y = r;</a:t>
              </a:r>
            </a:p>
            <a:p>
              <a:r>
                <a:rPr lang="en-US" sz="1600" noProof="1" smtClean="0">
                  <a:solidFill>
                    <a:srgbClr val="000000"/>
                  </a:solidFill>
                  <a:latin typeface="Courier New" pitchFamily="1" charset="0"/>
                </a:rPr>
                <a:t>      r = x % y;</a:t>
              </a:r>
            </a:p>
            <a:p>
              <a:r>
                <a:rPr lang="en-US" sz="1600" noProof="1" smtClean="0">
                  <a:solidFill>
                    <a:srgbClr val="000000"/>
                  </a:solidFill>
                  <a:latin typeface="Courier New" pitchFamily="1" charset="0"/>
                </a:rPr>
                <a:t>   }</a:t>
              </a:r>
            </a:p>
            <a:p>
              <a:r>
                <a:rPr lang="en-US" sz="1600" noProof="1" smtClean="0">
                  <a:solidFill>
                    <a:srgbClr val="000000"/>
                  </a:solidFill>
                  <a:latin typeface="Courier New" pitchFamily="1" charset="0"/>
                </a:rPr>
                <a:t>   return y;</a:t>
              </a:r>
            </a:p>
            <a:p>
              <a:r>
                <a:rPr lang="en-US" sz="1600" noProof="1" smtClean="0">
                  <a:solidFill>
                    <a:srgbClr val="000000"/>
                  </a:solidFill>
                  <a:latin typeface="Courier New" pitchFamily="1" charset="0"/>
                </a:rPr>
                <a:t>}</a:t>
              </a:r>
            </a:p>
            <a:p>
              <a:endParaRPr lang="en-US" sz="1100" noProof="1" smtClean="0">
                <a:solidFill>
                  <a:srgbClr val="000000"/>
                </a:solidFill>
                <a:latin typeface="Courier New" pitchFamily="1" charset="0"/>
              </a:endParaRPr>
            </a:p>
            <a:p>
              <a:r>
                <a:rPr lang="en-US" sz="1600" noProof="1" smtClean="0">
                  <a:solidFill>
                    <a:srgbClr val="000000"/>
                  </a:solidFill>
                  <a:latin typeface="Courier New" pitchFamily="1" charset="0"/>
                </a:rPr>
                <a:t>ostream &amp; operator&lt;&lt;(ostream &amp; os, Rational rat) {</a:t>
              </a:r>
            </a:p>
            <a:p>
              <a:r>
                <a:rPr lang="en-US" sz="1600" noProof="1" smtClean="0">
                  <a:solidFill>
                    <a:srgbClr val="000000"/>
                  </a:solidFill>
                  <a:latin typeface="Courier New" pitchFamily="1" charset="0"/>
                </a:rPr>
                <a:t>   os &lt;&lt; rat.toString();</a:t>
              </a:r>
            </a:p>
            <a:p>
              <a:r>
                <a:rPr lang="en-US" sz="1600" noProof="1" smtClean="0">
                  <a:solidFill>
                    <a:srgbClr val="000000"/>
                  </a:solidFill>
                  <a:latin typeface="Courier New" pitchFamily="1" charset="0"/>
                </a:rPr>
                <a:t>   return os;</a:t>
              </a:r>
            </a:p>
            <a:p>
              <a:r>
                <a:rPr lang="en-US" sz="1600" noProof="1" smtClean="0">
                  <a:solidFill>
                    <a:srgbClr val="000000"/>
                  </a:solidFill>
                  <a:latin typeface="Courier New" pitchFamily="1" charset="0"/>
                </a:rPr>
                <a:t>}</a:t>
              </a:r>
            </a:p>
          </p:txBody>
        </p:sp>
      </p:grpSp>
      <p:sp>
        <p:nvSpPr>
          <p:cNvPr id="61445"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4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47" name="Rectangle 9"/>
          <p:cNvSpPr>
            <a:spLocks noGrp="1" noChangeArrowheads="1"/>
          </p:cNvSpPr>
          <p:nvPr>
            <p:ph type="title"/>
          </p:nvPr>
        </p:nvSpPr>
        <p:spPr>
          <a:xfrm>
            <a:off x="0" y="76200"/>
            <a:ext cx="9144000" cy="1143000"/>
          </a:xfrm>
          <a:noFill/>
        </p:spPr>
        <p:txBody>
          <a:bodyPr/>
          <a:lstStyle/>
          <a:p>
            <a:r>
              <a:rPr lang="en-US" sz="4000" dirty="0" smtClean="0">
                <a:solidFill>
                  <a:srgbClr val="FF0000"/>
                </a:solidFill>
                <a:ea typeface="ＭＳ Ｐゴシック" pitchFamily="1" charset="-128"/>
                <a:cs typeface="ＭＳ Ｐゴシック" pitchFamily="1" charset="-128"/>
              </a:rPr>
              <a:t>The </a:t>
            </a:r>
            <a:r>
              <a:rPr lang="en-US" sz="3600" b="1" dirty="0" err="1" smtClean="0">
                <a:solidFill>
                  <a:srgbClr val="FF0000"/>
                </a:solidFill>
                <a:latin typeface="Courier New" pitchFamily="1" charset="0"/>
                <a:ea typeface="ＭＳ Ｐゴシック" pitchFamily="1" charset="-128"/>
                <a:cs typeface="ＭＳ Ｐゴシック" pitchFamily="1" charset="-128"/>
              </a:rPr>
              <a:t>rational.cpp</a:t>
            </a:r>
            <a:r>
              <a:rPr lang="en-US" sz="4000" dirty="0" smtClean="0">
                <a:solidFill>
                  <a:srgbClr val="FF0000"/>
                </a:solidFill>
                <a:ea typeface="ＭＳ Ｐゴシック" pitchFamily="1" charset="-128"/>
                <a:cs typeface="ＭＳ Ｐゴシック" pitchFamily="1" charset="-128"/>
              </a:rPr>
              <a:t> Implementation</a:t>
            </a:r>
            <a:endParaRPr lang="en-US" dirty="0">
              <a:solidFill>
                <a:srgbClr val="FF0000"/>
              </a:solidFill>
              <a:ea typeface="ＭＳ Ｐゴシック" pitchFamily="1" charset="-128"/>
              <a:cs typeface="ＭＳ Ｐゴシック" pitchFamily="1" charset="-128"/>
            </a:endParaRPr>
          </a:p>
        </p:txBody>
      </p:sp>
      <p:sp>
        <p:nvSpPr>
          <p:cNvPr id="6144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61451" name="Text Box 16"/>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4 of</a:t>
            </a:r>
            <a:r>
              <a:rPr lang="en-US" sz="1000" b="0" i="1" dirty="0" smtClean="0">
                <a:solidFill>
                  <a:srgbClr val="000000"/>
                </a:solidFill>
                <a:latin typeface="Times New Roman" pitchFamily="1" charset="0"/>
              </a:rPr>
              <a:t> 4</a:t>
            </a:r>
            <a:endParaRPr lang="en-US" sz="1000" b="0" i="1" dirty="0">
              <a:solidFill>
                <a:srgbClr val="000000"/>
              </a:solidFill>
              <a:latin typeface="Times New Roman" pitchFamily="1"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4995"/>
                                        </p:tgtEl>
                                        <p:attrNameLst>
                                          <p:attrName>ppt_x</p:attrName>
                                        </p:attrNameLst>
                                      </p:cBhvr>
                                      <p:tavLst>
                                        <p:tav tm="0">
                                          <p:val>
                                            <p:strVal val="ppt_x"/>
                                          </p:val>
                                        </p:tav>
                                        <p:tav tm="100000">
                                          <p:val>
                                            <p:strVal val="ppt_x"/>
                                          </p:val>
                                        </p:tav>
                                      </p:tavLst>
                                    </p:anim>
                                    <p:anim calcmode="lin" valueType="num">
                                      <p:cBhvr additive="base">
                                        <p:cTn id="7" dur="1000"/>
                                        <p:tgtEl>
                                          <p:spTgt spid="724995"/>
                                        </p:tgtEl>
                                        <p:attrNameLst>
                                          <p:attrName>ppt_y</p:attrName>
                                        </p:attrNameLst>
                                      </p:cBhvr>
                                      <p:tavLst>
                                        <p:tav tm="0">
                                          <p:val>
                                            <p:strVal val="ppt_y"/>
                                          </p:val>
                                        </p:tav>
                                        <p:tav tm="100000">
                                          <p:val>
                                            <p:strVal val="0-ppt_h/2"/>
                                          </p:val>
                                        </p:tav>
                                      </p:tavLst>
                                    </p:anim>
                                    <p:set>
                                      <p:cBhvr>
                                        <p:cTn id="8" dur="1" fill="hold">
                                          <p:stCondLst>
                                            <p:cond delay="999"/>
                                          </p:stCondLst>
                                        </p:cTn>
                                        <p:tgtEl>
                                          <p:spTgt spid="72499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4995" grpId="0"/>
    </p:bld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1874"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Methods in the</a:t>
            </a:r>
            <a:r>
              <a:rPr lang="en-US" sz="4000" dirty="0" smtClean="0">
                <a:solidFill>
                  <a:srgbClr val="FF0000"/>
                </a:solidFill>
              </a:rPr>
              <a:t> </a:t>
            </a:r>
            <a:r>
              <a:rPr lang="en-US" sz="3600" b="1" dirty="0" err="1" smtClean="0">
                <a:solidFill>
                  <a:srgbClr val="FF0000"/>
                </a:solidFill>
                <a:latin typeface="Courier New" charset="0"/>
              </a:rPr>
              <a:t>TokenScanner</a:t>
            </a:r>
            <a:r>
              <a:rPr lang="en-US" sz="4000" dirty="0" smtClean="0">
                <a:solidFill>
                  <a:srgbClr val="FF0000"/>
                </a:solidFill>
              </a:rPr>
              <a:t> </a:t>
            </a:r>
            <a:r>
              <a:rPr lang="en-US" sz="4000" dirty="0">
                <a:solidFill>
                  <a:srgbClr val="FF0000"/>
                </a:solidFill>
              </a:rPr>
              <a:t>Class</a:t>
            </a:r>
            <a:endParaRPr lang="en-US" sz="4200" dirty="0">
              <a:solidFill>
                <a:srgbClr val="FF0000"/>
              </a:solidFill>
            </a:endParaRPr>
          </a:p>
        </p:txBody>
      </p:sp>
      <p:grpSp>
        <p:nvGrpSpPr>
          <p:cNvPr id="2" name="Group 31"/>
          <p:cNvGrpSpPr>
            <a:grpSpLocks/>
          </p:cNvGrpSpPr>
          <p:nvPr/>
        </p:nvGrpSpPr>
        <p:grpSpPr bwMode="auto">
          <a:xfrm>
            <a:off x="495300" y="1219200"/>
            <a:ext cx="8191500" cy="854075"/>
            <a:chOff x="312" y="872"/>
            <a:chExt cx="5160" cy="538"/>
          </a:xfrm>
        </p:grpSpPr>
        <p:sp>
          <p:nvSpPr>
            <p:cNvPr id="591876" name="Rectangle 4"/>
            <p:cNvSpPr>
              <a:spLocks noChangeArrowheads="1"/>
            </p:cNvSpPr>
            <p:nvPr/>
          </p:nvSpPr>
          <p:spPr bwMode="auto">
            <a:xfrm>
              <a:off x="312" y="87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77" name="Text Box 5"/>
            <p:cNvSpPr txBox="1">
              <a:spLocks noChangeArrowheads="1"/>
            </p:cNvSpPr>
            <p:nvPr/>
          </p:nvSpPr>
          <p:spPr bwMode="auto">
            <a:xfrm>
              <a:off x="408" y="872"/>
              <a:ext cx="5064" cy="538"/>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scanner.setInput(str)  </a:t>
              </a:r>
              <a:r>
                <a:rPr lang="en-US" sz="2000" b="0" i="1">
                  <a:solidFill>
                    <a:srgbClr val="000000"/>
                  </a:solidFill>
                </a:rPr>
                <a:t>or</a:t>
              </a:r>
              <a:r>
                <a:rPr lang="en-US" sz="2000">
                  <a:solidFill>
                    <a:srgbClr val="000000"/>
                  </a:solidFill>
                  <a:latin typeface="Courier New" charset="0"/>
                </a:rPr>
                <a:t>  scanner.setInput(infile)</a:t>
              </a:r>
            </a:p>
            <a:p>
              <a:pPr>
                <a:spcBef>
                  <a:spcPct val="50000"/>
                </a:spcBef>
              </a:pPr>
              <a:endParaRPr lang="en-US" sz="2000">
                <a:solidFill>
                  <a:srgbClr val="000000"/>
                </a:solidFill>
                <a:latin typeface="Courier New" charset="0"/>
              </a:endParaRPr>
            </a:p>
          </p:txBody>
        </p:sp>
        <p:sp>
          <p:nvSpPr>
            <p:cNvPr id="591878" name="Text Box 6"/>
            <p:cNvSpPr txBox="1">
              <a:spLocks noChangeArrowheads="1"/>
            </p:cNvSpPr>
            <p:nvPr/>
          </p:nvSpPr>
          <p:spPr bwMode="auto">
            <a:xfrm>
              <a:off x="600" y="1049"/>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Sets the input for this scanner to the specified string or input stream.</a:t>
              </a:r>
            </a:p>
          </p:txBody>
        </p:sp>
      </p:grpSp>
      <p:grpSp>
        <p:nvGrpSpPr>
          <p:cNvPr id="3" name="Group 7"/>
          <p:cNvGrpSpPr>
            <a:grpSpLocks/>
          </p:cNvGrpSpPr>
          <p:nvPr/>
        </p:nvGrpSpPr>
        <p:grpSpPr bwMode="auto">
          <a:xfrm>
            <a:off x="495300" y="1866900"/>
            <a:ext cx="8153400" cy="674688"/>
            <a:chOff x="288" y="1511"/>
            <a:chExt cx="5136" cy="425"/>
          </a:xfrm>
        </p:grpSpPr>
        <p:sp>
          <p:nvSpPr>
            <p:cNvPr id="591880" name="Rectangle 8"/>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81" name="Text Box 9"/>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scanner.hasMoreTokens()</a:t>
              </a:r>
            </a:p>
          </p:txBody>
        </p:sp>
        <p:sp>
          <p:nvSpPr>
            <p:cNvPr id="591882" name="Text Box 10"/>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a:t>
              </a:r>
              <a:r>
                <a:rPr lang="en-US" sz="1600">
                  <a:solidFill>
                    <a:srgbClr val="000000"/>
                  </a:solidFill>
                  <a:latin typeface="Courier New" charset="0"/>
                </a:rPr>
                <a:t>true</a:t>
              </a:r>
              <a:r>
                <a:rPr lang="en-US" sz="1800" b="0">
                  <a:solidFill>
                    <a:srgbClr val="000000"/>
                  </a:solidFill>
                </a:rPr>
                <a:t> if more tokens exist, and </a:t>
              </a:r>
              <a:r>
                <a:rPr lang="en-US" sz="1600">
                  <a:solidFill>
                    <a:srgbClr val="000000"/>
                  </a:solidFill>
                  <a:latin typeface="Courier New" charset="0"/>
                </a:rPr>
                <a:t>false</a:t>
              </a:r>
              <a:r>
                <a:rPr lang="en-US" sz="1800" b="0">
                  <a:solidFill>
                    <a:srgbClr val="000000"/>
                  </a:solidFill>
                </a:rPr>
                <a:t> at the end of the token stream.  </a:t>
              </a:r>
            </a:p>
          </p:txBody>
        </p:sp>
      </p:grpSp>
      <p:grpSp>
        <p:nvGrpSpPr>
          <p:cNvPr id="4" name="Group 11"/>
          <p:cNvGrpSpPr>
            <a:grpSpLocks/>
          </p:cNvGrpSpPr>
          <p:nvPr/>
        </p:nvGrpSpPr>
        <p:grpSpPr bwMode="auto">
          <a:xfrm>
            <a:off x="495300" y="2527300"/>
            <a:ext cx="8153400" cy="661988"/>
            <a:chOff x="288" y="1103"/>
            <a:chExt cx="5136" cy="417"/>
          </a:xfrm>
        </p:grpSpPr>
        <p:sp>
          <p:nvSpPr>
            <p:cNvPr id="591884" name="Rectangle 12"/>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85" name="Text Box 13"/>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scanner.nextToken()</a:t>
              </a:r>
            </a:p>
          </p:txBody>
        </p:sp>
        <p:sp>
          <p:nvSpPr>
            <p:cNvPr id="591886" name="Text Box 14"/>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next token from the token stream, and </a:t>
              </a:r>
              <a:r>
                <a:rPr lang="en-US" sz="1600">
                  <a:solidFill>
                    <a:srgbClr val="000000"/>
                  </a:solidFill>
                  <a:latin typeface="Courier New" charset="0"/>
                </a:rPr>
                <a:t>""</a:t>
              </a:r>
              <a:r>
                <a:rPr lang="en-US" sz="1800" b="0">
                  <a:solidFill>
                    <a:srgbClr val="000000"/>
                  </a:solidFill>
                </a:rPr>
                <a:t> at the end.</a:t>
              </a:r>
            </a:p>
          </p:txBody>
        </p:sp>
      </p:grpSp>
      <p:grpSp>
        <p:nvGrpSpPr>
          <p:cNvPr id="5" name="Group 15"/>
          <p:cNvGrpSpPr>
            <a:grpSpLocks/>
          </p:cNvGrpSpPr>
          <p:nvPr/>
        </p:nvGrpSpPr>
        <p:grpSpPr bwMode="auto">
          <a:xfrm>
            <a:off x="495300" y="3175000"/>
            <a:ext cx="8191500" cy="674688"/>
            <a:chOff x="312" y="2104"/>
            <a:chExt cx="5160" cy="425"/>
          </a:xfrm>
        </p:grpSpPr>
        <p:sp>
          <p:nvSpPr>
            <p:cNvPr id="591888" name="Rectangle 16"/>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89" name="Text Box 17"/>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scanner.saveToken(token)</a:t>
              </a:r>
            </a:p>
          </p:txBody>
        </p:sp>
        <p:sp>
          <p:nvSpPr>
            <p:cNvPr id="591890" name="Text Box 18"/>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Saves </a:t>
              </a:r>
              <a:r>
                <a:rPr lang="en-US" sz="1600">
                  <a:solidFill>
                    <a:srgbClr val="000000"/>
                  </a:solidFill>
                  <a:latin typeface="Courier New" charset="0"/>
                </a:rPr>
                <a:t>token</a:t>
              </a:r>
              <a:r>
                <a:rPr lang="en-US" sz="1800" b="0">
                  <a:solidFill>
                    <a:srgbClr val="000000"/>
                  </a:solidFill>
                </a:rPr>
                <a:t> so that it will be read again on the next call to </a:t>
              </a:r>
              <a:r>
                <a:rPr lang="en-US" sz="1600">
                  <a:solidFill>
                    <a:srgbClr val="000000"/>
                  </a:solidFill>
                  <a:latin typeface="Courier New" charset="0"/>
                </a:rPr>
                <a:t>nextToken</a:t>
              </a:r>
              <a:r>
                <a:rPr lang="en-US" sz="1800" b="0">
                  <a:solidFill>
                    <a:srgbClr val="000000"/>
                  </a:solidFill>
                </a:rPr>
                <a:t>.</a:t>
              </a:r>
            </a:p>
          </p:txBody>
        </p:sp>
      </p:grpSp>
      <p:grpSp>
        <p:nvGrpSpPr>
          <p:cNvPr id="6" name="Group 27"/>
          <p:cNvGrpSpPr>
            <a:grpSpLocks/>
          </p:cNvGrpSpPr>
          <p:nvPr/>
        </p:nvGrpSpPr>
        <p:grpSpPr bwMode="auto">
          <a:xfrm>
            <a:off x="495300" y="3821113"/>
            <a:ext cx="8191500" cy="674687"/>
            <a:chOff x="312" y="2104"/>
            <a:chExt cx="5160" cy="425"/>
          </a:xfrm>
        </p:grpSpPr>
        <p:sp>
          <p:nvSpPr>
            <p:cNvPr id="591900" name="Rectangle 28"/>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901" name="Text Box 29"/>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scanner.ignoreWhitespace</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591902" name="Text Box 30"/>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Tells the scanner to ignore whitespace </a:t>
              </a:r>
              <a:r>
                <a:rPr lang="en-US" sz="1800" b="0" dirty="0">
                  <a:solidFill>
                    <a:srgbClr val="000000"/>
                  </a:solidFill>
                </a:rPr>
                <a:t>characters. </a:t>
              </a:r>
            </a:p>
          </p:txBody>
        </p:sp>
      </p:grpSp>
      <p:grpSp>
        <p:nvGrpSpPr>
          <p:cNvPr id="7" name="Group 19"/>
          <p:cNvGrpSpPr>
            <a:grpSpLocks/>
          </p:cNvGrpSpPr>
          <p:nvPr/>
        </p:nvGrpSpPr>
        <p:grpSpPr bwMode="auto">
          <a:xfrm>
            <a:off x="495300" y="4470400"/>
            <a:ext cx="8153400" cy="674688"/>
            <a:chOff x="312" y="2856"/>
            <a:chExt cx="5136" cy="425"/>
          </a:xfrm>
        </p:grpSpPr>
        <p:sp>
          <p:nvSpPr>
            <p:cNvPr id="591892" name="Rectangle 20"/>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93" name="Text Box 21"/>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scanner.scanNumbers</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591894" name="Text Box 22"/>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Tells the scanner to treat numbers as single tokens.</a:t>
              </a:r>
              <a:endParaRPr lang="en-US" sz="1800" b="0" dirty="0">
                <a:solidFill>
                  <a:srgbClr val="000000"/>
                </a:solidFill>
              </a:endParaRPr>
            </a:p>
          </p:txBody>
        </p:sp>
      </p:grpSp>
      <p:grpSp>
        <p:nvGrpSpPr>
          <p:cNvPr id="8" name="Group 23"/>
          <p:cNvGrpSpPr>
            <a:grpSpLocks/>
          </p:cNvGrpSpPr>
          <p:nvPr/>
        </p:nvGrpSpPr>
        <p:grpSpPr bwMode="auto">
          <a:xfrm>
            <a:off x="495300" y="5129213"/>
            <a:ext cx="8153400" cy="674687"/>
            <a:chOff x="312" y="2856"/>
            <a:chExt cx="5136" cy="425"/>
          </a:xfrm>
        </p:grpSpPr>
        <p:sp>
          <p:nvSpPr>
            <p:cNvPr id="591896" name="Rectangle 24"/>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97" name="Text Box 25"/>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smtClean="0">
                  <a:solidFill>
                    <a:srgbClr val="000000"/>
                  </a:solidFill>
                  <a:latin typeface="Courier New" charset="0"/>
                </a:rPr>
                <a:t>scanner.scanStrings</a:t>
              </a:r>
              <a:r>
                <a:rPr lang="en-US" sz="2000" dirty="0" smtClean="0">
                  <a:solidFill>
                    <a:srgbClr val="000000"/>
                  </a:solidFill>
                  <a:latin typeface="Courier New" charset="0"/>
                </a:rPr>
                <a:t>()</a:t>
              </a:r>
              <a:endParaRPr lang="en-US" sz="2000" dirty="0">
                <a:solidFill>
                  <a:srgbClr val="000000"/>
                </a:solidFill>
                <a:latin typeface="Courier New" charset="0"/>
              </a:endParaRPr>
            </a:p>
          </p:txBody>
        </p:sp>
        <p:sp>
          <p:nvSpPr>
            <p:cNvPr id="591898" name="Text Box 26"/>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smtClean="0">
                  <a:solidFill>
                    <a:srgbClr val="000000"/>
                  </a:solidFill>
                </a:rPr>
                <a:t>Tells the scanner to treat quoted strings as single tokens.</a:t>
              </a:r>
              <a:endParaRPr lang="en-US" sz="1800" b="0" dirty="0">
                <a:solidFill>
                  <a:srgbClr val="000000"/>
                </a:solidFill>
              </a:endParaRPr>
            </a:p>
          </p:txBody>
        </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1238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Encapsulating Programs as Classes</a:t>
            </a:r>
            <a:endParaRPr lang="en-US" dirty="0">
              <a:solidFill>
                <a:schemeClr val="tx1"/>
              </a:solidFill>
            </a:endParaRPr>
          </a:p>
        </p:txBody>
      </p:sp>
      <p:sp>
        <p:nvSpPr>
          <p:cNvPr id="912387" name="Rectangle 3"/>
          <p:cNvSpPr>
            <a:spLocks noGrp="1" noChangeAspect="1" noChangeArrowheads="1"/>
          </p:cNvSpPr>
          <p:nvPr>
            <p:ph type="body" idx="1"/>
          </p:nvPr>
        </p:nvSpPr>
        <p:spPr>
          <a:xfrm>
            <a:off x="450850" y="1219200"/>
            <a:ext cx="8235950" cy="5181600"/>
          </a:xfrm>
          <a:noFill/>
          <a:ln/>
        </p:spPr>
        <p:txBody>
          <a:bodyPr/>
          <a:lstStyle/>
          <a:p>
            <a:pPr algn="just">
              <a:lnSpc>
                <a:spcPct val="85000"/>
              </a:lnSpc>
              <a:spcBef>
                <a:spcPct val="0"/>
              </a:spcBef>
              <a:spcAft>
                <a:spcPct val="50000"/>
              </a:spcAft>
            </a:pPr>
            <a:r>
              <a:rPr lang="en-US" sz="2400" dirty="0" smtClean="0"/>
              <a:t>Particularly as programs </a:t>
            </a:r>
            <a:r>
              <a:rPr lang="en-US" sz="2400" dirty="0" smtClean="0"/>
              <a:t>grow </a:t>
            </a:r>
            <a:r>
              <a:rPr lang="en-US" sz="2400" dirty="0" smtClean="0"/>
              <a:t>larger and more complex, it is </a:t>
            </a:r>
            <a:r>
              <a:rPr lang="en-US" sz="2400" dirty="0" smtClean="0"/>
              <a:t>often useful to construct an object that represents the program, as opposed to writing the code directly inside the </a:t>
            </a:r>
            <a:r>
              <a:rPr lang="en-US" sz="2000" b="1" dirty="0" smtClean="0">
                <a:latin typeface="Courier New"/>
                <a:cs typeface="Courier New"/>
              </a:rPr>
              <a:t>main</a:t>
            </a:r>
            <a:r>
              <a:rPr lang="en-US" sz="2400" dirty="0" smtClean="0"/>
              <a:t> function.  Doing so has several advantages, including making it possible to associate instance variables with the program.</a:t>
            </a:r>
            <a:endParaRPr lang="en-US" sz="2400" dirty="0" smtClean="0"/>
          </a:p>
          <a:p>
            <a:pPr algn="just">
              <a:lnSpc>
                <a:spcPct val="85000"/>
              </a:lnSpc>
              <a:spcBef>
                <a:spcPct val="0"/>
              </a:spcBef>
              <a:spcAft>
                <a:spcPct val="50000"/>
              </a:spcAft>
            </a:pPr>
            <a:r>
              <a:rPr lang="en-US" sz="2400" dirty="0" smtClean="0"/>
              <a:t>The text uses a revised version of the </a:t>
            </a:r>
            <a:r>
              <a:rPr lang="en-US" sz="2400" dirty="0" smtClean="0"/>
              <a:t>checkout-line simulation from Chapter 5 to illustrate this technique.  The code appears in a class called </a:t>
            </a:r>
            <a:r>
              <a:rPr lang="en-US" sz="2000" b="1" dirty="0" err="1" smtClean="0">
                <a:latin typeface="Courier New"/>
                <a:cs typeface="Courier New"/>
              </a:rPr>
              <a:t>CheckoutLineSimulation</a:t>
            </a:r>
            <a:r>
              <a:rPr lang="en-US" sz="2400" dirty="0" smtClean="0"/>
              <a:t>, and the main method has the following form:</a:t>
            </a:r>
          </a:p>
        </p:txBody>
      </p:sp>
      <p:grpSp>
        <p:nvGrpSpPr>
          <p:cNvPr id="6" name="Group 5"/>
          <p:cNvGrpSpPr/>
          <p:nvPr/>
        </p:nvGrpSpPr>
        <p:grpSpPr>
          <a:xfrm>
            <a:off x="1600200" y="4391781"/>
            <a:ext cx="6400800" cy="1958218"/>
            <a:chOff x="1600200" y="4343401"/>
            <a:chExt cx="6400800" cy="1958218"/>
          </a:xfrm>
        </p:grpSpPr>
        <p:sp>
          <p:nvSpPr>
            <p:cNvPr id="4" name="Rectangle 4"/>
            <p:cNvSpPr>
              <a:spLocks noChangeArrowheads="1"/>
            </p:cNvSpPr>
            <p:nvPr/>
          </p:nvSpPr>
          <p:spPr bwMode="auto">
            <a:xfrm>
              <a:off x="1600200" y="4343401"/>
              <a:ext cx="6400800" cy="195821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 name="Text Box 5"/>
            <p:cNvSpPr txBox="1">
              <a:spLocks noChangeArrowheads="1"/>
            </p:cNvSpPr>
            <p:nvPr/>
          </p:nvSpPr>
          <p:spPr bwMode="auto">
            <a:xfrm>
              <a:off x="1651000" y="4419600"/>
              <a:ext cx="6045200" cy="1759456"/>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000" dirty="0" err="1" smtClean="0">
                  <a:solidFill>
                    <a:srgbClr val="000000"/>
                  </a:solidFill>
                  <a:latin typeface="Courier New" charset="0"/>
                </a:rPr>
                <a:t>int</a:t>
              </a:r>
              <a:r>
                <a:rPr lang="en-US" sz="2000" dirty="0" smtClean="0">
                  <a:solidFill>
                    <a:srgbClr val="000000"/>
                  </a:solidFill>
                  <a:latin typeface="Courier New" charset="0"/>
                </a:rPr>
                <a:t> main() {</a:t>
              </a:r>
            </a:p>
            <a:p>
              <a:pPr>
                <a:lnSpc>
                  <a:spcPct val="90000"/>
                </a:lnSpc>
              </a:pPr>
              <a:r>
                <a:rPr lang="en-US" sz="2000" dirty="0" smtClean="0">
                  <a:solidFill>
                    <a:srgbClr val="000000"/>
                  </a:solidFill>
                  <a:latin typeface="Courier New" charset="0"/>
                </a:rPr>
                <a:t>   </a:t>
              </a:r>
              <a:r>
                <a:rPr lang="en-US" sz="2000" dirty="0" err="1" smtClean="0">
                  <a:solidFill>
                    <a:srgbClr val="000000"/>
                  </a:solidFill>
                  <a:latin typeface="Courier New" charset="0"/>
                </a:rPr>
                <a:t>CheckoutLineSimulation</a:t>
              </a:r>
              <a:r>
                <a:rPr lang="en-US" sz="2000" dirty="0" smtClean="0">
                  <a:solidFill>
                    <a:srgbClr val="000000"/>
                  </a:solidFill>
                  <a:latin typeface="Courier New" charset="0"/>
                </a:rPr>
                <a:t> simulation;</a:t>
              </a:r>
            </a:p>
            <a:p>
              <a:pPr>
                <a:lnSpc>
                  <a:spcPct val="90000"/>
                </a:lnSpc>
              </a:pPr>
              <a:r>
                <a:rPr lang="en-US" sz="2000" dirty="0" smtClean="0">
                  <a:solidFill>
                    <a:srgbClr val="000000"/>
                  </a:solidFill>
                  <a:latin typeface="Courier New" charset="0"/>
                </a:rPr>
                <a:t>   </a:t>
              </a:r>
              <a:r>
                <a:rPr lang="en-US" sz="2000" dirty="0" err="1" smtClean="0">
                  <a:solidFill>
                    <a:srgbClr val="000000"/>
                  </a:solidFill>
                  <a:latin typeface="Courier New" charset="0"/>
                </a:rPr>
                <a:t>simulation.runSimulation</a:t>
              </a:r>
              <a:r>
                <a:rPr lang="en-US" sz="2000" dirty="0" smtClean="0">
                  <a:solidFill>
                    <a:srgbClr val="000000"/>
                  </a:solidFill>
                  <a:latin typeface="Courier New" charset="0"/>
                </a:rPr>
                <a:t>();</a:t>
              </a:r>
            </a:p>
            <a:p>
              <a:pPr>
                <a:lnSpc>
                  <a:spcPct val="90000"/>
                </a:lnSpc>
              </a:pPr>
              <a:r>
                <a:rPr lang="en-US" sz="2000" dirty="0" smtClean="0">
                  <a:solidFill>
                    <a:srgbClr val="000000"/>
                  </a:solidFill>
                  <a:latin typeface="Courier New" charset="0"/>
                </a:rPr>
                <a:t>   </a:t>
              </a:r>
              <a:r>
                <a:rPr lang="en-US" sz="2000" dirty="0" err="1" smtClean="0">
                  <a:solidFill>
                    <a:srgbClr val="000000"/>
                  </a:solidFill>
                  <a:latin typeface="Courier New" charset="0"/>
                </a:rPr>
                <a:t>simulation.printReport</a:t>
              </a:r>
              <a:r>
                <a:rPr lang="en-US" sz="2000" dirty="0" smtClean="0">
                  <a:solidFill>
                    <a:srgbClr val="000000"/>
                  </a:solidFill>
                  <a:latin typeface="Courier New" charset="0"/>
                </a:rPr>
                <a:t>();</a:t>
              </a:r>
            </a:p>
            <a:p>
              <a:pPr>
                <a:lnSpc>
                  <a:spcPct val="90000"/>
                </a:lnSpc>
              </a:pPr>
              <a:r>
                <a:rPr lang="en-US" sz="2000" dirty="0" smtClean="0">
                  <a:solidFill>
                    <a:srgbClr val="000000"/>
                  </a:solidFill>
                  <a:latin typeface="Courier New" charset="0"/>
                </a:rPr>
                <a:t>   return 0;</a:t>
              </a:r>
            </a:p>
            <a:p>
              <a:pPr>
                <a:lnSpc>
                  <a:spcPct val="90000"/>
                </a:lnSpc>
              </a:pPr>
              <a:r>
                <a:rPr lang="en-US" sz="2000" dirty="0" smtClean="0">
                  <a:solidFill>
                    <a:srgbClr val="000000"/>
                  </a:solidFill>
                  <a:latin typeface="Courier New" charset="0"/>
                </a:rPr>
                <a:t>}</a:t>
              </a:r>
              <a:endParaRPr lang="en-US" sz="2000" dirty="0">
                <a:solidFill>
                  <a:srgbClr val="000000"/>
                </a:solidFill>
                <a:latin typeface="Courier New"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2387">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2387" grpId="0" build="p"/>
    </p:bld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Structures</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2209800"/>
          </a:xfrm>
          <a:noFill/>
          <a:ln/>
        </p:spPr>
        <p:txBody>
          <a:bodyPr/>
          <a:lstStyle/>
          <a:p>
            <a:pPr algn="just">
              <a:lnSpc>
                <a:spcPct val="85000"/>
              </a:lnSpc>
              <a:spcBef>
                <a:spcPct val="0"/>
              </a:spcBef>
              <a:spcAft>
                <a:spcPct val="50000"/>
              </a:spcAft>
            </a:pPr>
            <a:r>
              <a:rPr lang="en-US" sz="2400" dirty="0" smtClean="0"/>
              <a:t>All modern higher-level languages offer some facility for representing </a:t>
            </a:r>
            <a:r>
              <a:rPr lang="en-US" sz="2400" b="1" i="1" dirty="0" smtClean="0"/>
              <a:t>structures</a:t>
            </a:r>
            <a:r>
              <a:rPr lang="en-US" sz="2400" i="1" dirty="0" smtClean="0"/>
              <a:t>,</a:t>
            </a:r>
            <a:r>
              <a:rPr lang="en-US" sz="2400" dirty="0" smtClean="0"/>
              <a:t> which are compound values in which the individual components are specified by name</a:t>
            </a:r>
            <a:r>
              <a:rPr lang="en-US" sz="2400" dirty="0" smtClean="0"/>
              <a:t>.  </a:t>
            </a:r>
            <a:r>
              <a:rPr lang="en-US" sz="2400" dirty="0" smtClean="0"/>
              <a:t>If you define </a:t>
            </a:r>
            <a:r>
              <a:rPr lang="en-US" sz="2000" b="1" dirty="0" smtClean="0">
                <a:latin typeface="Courier New"/>
                <a:cs typeface="Courier New"/>
              </a:rPr>
              <a:t>Point</a:t>
            </a:r>
            <a:r>
              <a:rPr lang="en-US" sz="2400" dirty="0" smtClean="0"/>
              <a:t> as a structure, the definition looks like this:</a:t>
            </a:r>
            <a:endParaRPr lang="en-US" sz="2400" dirty="0" smtClean="0"/>
          </a:p>
        </p:txBody>
      </p:sp>
      <p:grpSp>
        <p:nvGrpSpPr>
          <p:cNvPr id="8" name="Group 6"/>
          <p:cNvGrpSpPr/>
          <p:nvPr/>
        </p:nvGrpSpPr>
        <p:grpSpPr>
          <a:xfrm>
            <a:off x="1752600" y="2667000"/>
            <a:ext cx="5638800" cy="1283305"/>
            <a:chOff x="1752600" y="3420535"/>
            <a:chExt cx="5638800" cy="1283305"/>
          </a:xfrm>
        </p:grpSpPr>
        <p:sp>
          <p:nvSpPr>
            <p:cNvPr id="9" name="Rectangle 4"/>
            <p:cNvSpPr>
              <a:spLocks noChangeArrowheads="1"/>
            </p:cNvSpPr>
            <p:nvPr/>
          </p:nvSpPr>
          <p:spPr bwMode="auto">
            <a:xfrm>
              <a:off x="1752600" y="3429000"/>
              <a:ext cx="5638800" cy="127484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 name="Text Box 5"/>
            <p:cNvSpPr txBox="1">
              <a:spLocks noChangeArrowheads="1"/>
            </p:cNvSpPr>
            <p:nvPr/>
          </p:nvSpPr>
          <p:spPr bwMode="auto">
            <a:xfrm>
              <a:off x="1803400" y="3420535"/>
              <a:ext cx="5588000" cy="1205458"/>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dirty="0" err="1" smtClean="0">
                  <a:solidFill>
                    <a:srgbClr val="000000"/>
                  </a:solidFill>
                  <a:latin typeface="Courier New" charset="0"/>
                </a:rPr>
                <a:t>struct</a:t>
              </a:r>
              <a:r>
                <a:rPr lang="en-US" sz="2000" dirty="0" smtClean="0">
                  <a:solidFill>
                    <a:srgbClr val="000000"/>
                  </a:solidFill>
                  <a:latin typeface="Courier New" charset="0"/>
                </a:rPr>
                <a:t> Point {</a:t>
              </a:r>
            </a:p>
            <a:p>
              <a:pPr>
                <a:lnSpc>
                  <a:spcPct val="90000"/>
                </a:lnSpc>
              </a:pPr>
              <a:r>
                <a:rPr lang="en-US" sz="2000" dirty="0" smtClean="0">
                  <a:solidFill>
                    <a:srgbClr val="000000"/>
                  </a:solidFill>
                  <a:latin typeface="Courier New" charset="0"/>
                </a:rPr>
                <a:t>   </a:t>
              </a:r>
              <a:r>
                <a:rPr lang="en-US" sz="2000" dirty="0" err="1" smtClean="0">
                  <a:solidFill>
                    <a:srgbClr val="000000"/>
                  </a:solidFill>
                  <a:latin typeface="Courier New" charset="0"/>
                </a:rPr>
                <a:t>int</a:t>
              </a:r>
              <a:r>
                <a:rPr lang="en-US" sz="2000" dirty="0" smtClean="0">
                  <a:solidFill>
                    <a:srgbClr val="000000"/>
                  </a:solidFill>
                  <a:latin typeface="Courier New" charset="0"/>
                </a:rPr>
                <a:t> </a:t>
              </a:r>
              <a:r>
                <a:rPr lang="en-US" sz="2000" dirty="0" err="1" smtClean="0">
                  <a:solidFill>
                    <a:srgbClr val="000000"/>
                  </a:solidFill>
                  <a:latin typeface="Courier New" charset="0"/>
                </a:rPr>
                <a:t>x</a:t>
              </a:r>
              <a:r>
                <a:rPr lang="en-US" sz="2000" dirty="0" smtClean="0">
                  <a:solidFill>
                    <a:srgbClr val="000000"/>
                  </a:solidFill>
                  <a:latin typeface="Courier New" charset="0"/>
                </a:rPr>
                <a:t>;</a:t>
              </a:r>
            </a:p>
            <a:p>
              <a:pPr>
                <a:lnSpc>
                  <a:spcPct val="90000"/>
                </a:lnSpc>
              </a:pPr>
              <a:r>
                <a:rPr lang="en-US" sz="2000" dirty="0" smtClean="0">
                  <a:solidFill>
                    <a:srgbClr val="000000"/>
                  </a:solidFill>
                  <a:latin typeface="Courier New" charset="0"/>
                </a:rPr>
                <a:t>   </a:t>
              </a:r>
              <a:r>
                <a:rPr lang="en-US" sz="2000" dirty="0" err="1" smtClean="0">
                  <a:solidFill>
                    <a:srgbClr val="000000"/>
                  </a:solidFill>
                  <a:latin typeface="Courier New" charset="0"/>
                </a:rPr>
                <a:t>int</a:t>
              </a:r>
              <a:r>
                <a:rPr lang="en-US" sz="2000" dirty="0" smtClean="0">
                  <a:solidFill>
                    <a:srgbClr val="000000"/>
                  </a:solidFill>
                  <a:latin typeface="Courier New" charset="0"/>
                </a:rPr>
                <a:t> </a:t>
              </a:r>
              <a:r>
                <a:rPr lang="en-US" sz="2000" dirty="0" err="1" smtClean="0">
                  <a:solidFill>
                    <a:srgbClr val="000000"/>
                  </a:solidFill>
                  <a:latin typeface="Courier New" charset="0"/>
                </a:rPr>
                <a:t>y</a:t>
              </a:r>
              <a:r>
                <a:rPr lang="en-US" sz="2000" dirty="0" smtClean="0">
                  <a:solidFill>
                    <a:srgbClr val="000000"/>
                  </a:solidFill>
                  <a:latin typeface="Courier New" charset="0"/>
                </a:rPr>
                <a:t>;</a:t>
              </a:r>
            </a:p>
            <a:p>
              <a:pPr>
                <a:lnSpc>
                  <a:spcPct val="90000"/>
                </a:lnSpc>
              </a:pPr>
              <a:r>
                <a:rPr lang="en-US" sz="2000" dirty="0">
                  <a:solidFill>
                    <a:srgbClr val="000000"/>
                  </a:solidFill>
                  <a:latin typeface="Courier New" charset="0"/>
                </a:rPr>
                <a:t>};</a:t>
              </a:r>
            </a:p>
          </p:txBody>
        </p:sp>
      </p:grpSp>
      <p:grpSp>
        <p:nvGrpSpPr>
          <p:cNvPr id="11" name="Group 11"/>
          <p:cNvGrpSpPr/>
          <p:nvPr/>
        </p:nvGrpSpPr>
        <p:grpSpPr>
          <a:xfrm>
            <a:off x="450850" y="4054325"/>
            <a:ext cx="8312150" cy="1219200"/>
            <a:chOff x="450850" y="4371220"/>
            <a:chExt cx="8312150" cy="1219200"/>
          </a:xfrm>
        </p:grpSpPr>
        <p:sp>
          <p:nvSpPr>
            <p:cNvPr id="12" name="Rectangle 9"/>
            <p:cNvSpPr txBox="1">
              <a:spLocks noChangeAspect="1" noChangeArrowheads="1"/>
            </p:cNvSpPr>
            <p:nvPr/>
          </p:nvSpPr>
          <p:spPr bwMode="auto">
            <a:xfrm>
              <a:off x="450850" y="4371220"/>
              <a:ext cx="8312150" cy="1219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gn="just">
                <a:lnSpc>
                  <a:spcPct val="85000"/>
                </a:lnSpc>
                <a:spcAft>
                  <a:spcPct val="50000"/>
                </a:spcAft>
                <a:buFontTx/>
                <a:buChar char="•"/>
                <a:defRPr/>
              </a:pPr>
              <a:r>
                <a:rPr lang="en-US" sz="2400" b="0" kern="0" dirty="0" smtClean="0">
                  <a:solidFill>
                    <a:srgbClr val="000000"/>
                  </a:solidFill>
                  <a:latin typeface="Times New Roman"/>
                </a:rPr>
                <a:t>This definition allows you to declare a </a:t>
              </a:r>
              <a:r>
                <a:rPr lang="en-US" sz="2000" kern="0" dirty="0" smtClean="0">
                  <a:solidFill>
                    <a:srgbClr val="000000"/>
                  </a:solidFill>
                  <a:latin typeface="Courier New"/>
                  <a:cs typeface="Courier New"/>
                </a:rPr>
                <a:t>Point</a:t>
              </a:r>
              <a:r>
                <a:rPr lang="en-US" sz="2400" b="0" kern="0" dirty="0" smtClean="0">
                  <a:solidFill>
                    <a:srgbClr val="000000"/>
                  </a:solidFill>
                  <a:latin typeface="Times New Roman"/>
                </a:rPr>
                <a:t> variable like this:</a:t>
              </a:r>
            </a:p>
          </p:txBody>
        </p:sp>
        <p:sp>
          <p:nvSpPr>
            <p:cNvPr id="13" name="Rectangle 4"/>
            <p:cNvSpPr>
              <a:spLocks noChangeArrowheads="1"/>
            </p:cNvSpPr>
            <p:nvPr/>
          </p:nvSpPr>
          <p:spPr bwMode="auto">
            <a:xfrm>
              <a:off x="1752600" y="4876800"/>
              <a:ext cx="5638800" cy="43301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4" name="Text Box 5"/>
            <p:cNvSpPr txBox="1">
              <a:spLocks noChangeArrowheads="1"/>
            </p:cNvSpPr>
            <p:nvPr/>
          </p:nvSpPr>
          <p:spPr bwMode="auto">
            <a:xfrm>
              <a:off x="1803400" y="4868335"/>
              <a:ext cx="5588000" cy="3744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dirty="0" smtClean="0">
                  <a:solidFill>
                    <a:srgbClr val="000000"/>
                  </a:solidFill>
                  <a:latin typeface="Courier New" charset="0"/>
                </a:rPr>
                <a:t>Point pt;</a:t>
              </a:r>
              <a:endParaRPr lang="en-US" sz="2000" dirty="0">
                <a:solidFill>
                  <a:srgbClr val="000000"/>
                </a:solidFill>
                <a:latin typeface="Courier New" charset="0"/>
              </a:endParaRPr>
            </a:p>
          </p:txBody>
        </p:sp>
      </p:grpSp>
      <p:sp>
        <p:nvSpPr>
          <p:cNvPr id="15" name="Rectangle 9"/>
          <p:cNvSpPr txBox="1">
            <a:spLocks noChangeAspect="1" noChangeArrowheads="1"/>
          </p:cNvSpPr>
          <p:nvPr/>
        </p:nvSpPr>
        <p:spPr bwMode="auto">
          <a:xfrm>
            <a:off x="457200" y="5093305"/>
            <a:ext cx="8312150" cy="914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gn="just">
              <a:lnSpc>
                <a:spcPct val="85000"/>
              </a:lnSpc>
              <a:spcAft>
                <a:spcPct val="50000"/>
              </a:spcAft>
              <a:buFontTx/>
              <a:buChar char="•"/>
            </a:pPr>
            <a:r>
              <a:rPr lang="en-US" sz="2400" b="0" kern="0" dirty="0" smtClean="0">
                <a:solidFill>
                  <a:srgbClr val="000000"/>
                </a:solidFill>
                <a:latin typeface="Times New Roman"/>
              </a:rPr>
              <a:t>Given the variable </a:t>
            </a:r>
            <a:r>
              <a:rPr lang="en-US" sz="2000" kern="0" dirty="0" smtClean="0">
                <a:solidFill>
                  <a:srgbClr val="000000"/>
                </a:solidFill>
                <a:latin typeface="Courier New"/>
                <a:cs typeface="Courier New"/>
              </a:rPr>
              <a:t>pt</a:t>
            </a:r>
            <a:r>
              <a:rPr lang="en-US" sz="2400" b="0" kern="0" dirty="0" smtClean="0">
                <a:solidFill>
                  <a:srgbClr val="000000"/>
                </a:solidFill>
                <a:latin typeface="Times New Roman"/>
              </a:rPr>
              <a:t>, you can select the individual fields using the dot operator (</a:t>
            </a:r>
            <a:r>
              <a:rPr lang="en-US" sz="2000" kern="0" dirty="0" smtClean="0">
                <a:solidFill>
                  <a:srgbClr val="000000"/>
                </a:solidFill>
                <a:latin typeface="Courier New"/>
                <a:cs typeface="Courier New"/>
              </a:rPr>
              <a:t>.</a:t>
            </a:r>
            <a:r>
              <a:rPr lang="en-US" sz="2400" b="0" kern="0" dirty="0" smtClean="0">
                <a:solidFill>
                  <a:srgbClr val="000000"/>
                </a:solidFill>
                <a:latin typeface="Times New Roman"/>
              </a:rPr>
              <a:t>), as in </a:t>
            </a:r>
            <a:r>
              <a:rPr lang="en-US" sz="2000" kern="0" dirty="0" err="1" smtClean="0">
                <a:solidFill>
                  <a:srgbClr val="000000"/>
                </a:solidFill>
                <a:latin typeface="Courier New"/>
                <a:cs typeface="Courier New"/>
              </a:rPr>
              <a:t>pt.x</a:t>
            </a:r>
            <a:r>
              <a:rPr lang="en-US" sz="2400" b="0" kern="0" dirty="0" smtClean="0">
                <a:solidFill>
                  <a:srgbClr val="000000"/>
                </a:solidFill>
                <a:latin typeface="Times New Roman"/>
              </a:rPr>
              <a:t> and </a:t>
            </a:r>
            <a:r>
              <a:rPr lang="en-US" sz="2000" kern="0" dirty="0" err="1" smtClean="0">
                <a:solidFill>
                  <a:srgbClr val="000000"/>
                </a:solidFill>
                <a:latin typeface="Courier New"/>
                <a:cs typeface="Courier New"/>
              </a:rPr>
              <a:t>pt.y</a:t>
            </a:r>
            <a:r>
              <a:rPr lang="en-US" sz="2400" b="0" kern="0" dirty="0" smtClean="0">
                <a:solidFill>
                  <a:srgbClr val="000000"/>
                </a:solidFill>
                <a:latin typeface="Times New Roman"/>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Classes and Objects</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5334000"/>
          </a:xfrm>
          <a:noFill/>
          <a:ln/>
        </p:spPr>
        <p:txBody>
          <a:bodyPr/>
          <a:lstStyle/>
          <a:p>
            <a:pPr algn="just">
              <a:lnSpc>
                <a:spcPct val="85000"/>
              </a:lnSpc>
              <a:spcBef>
                <a:spcPct val="0"/>
              </a:spcBef>
              <a:spcAft>
                <a:spcPct val="50000"/>
              </a:spcAft>
            </a:pPr>
            <a:r>
              <a:rPr lang="en-US" sz="2400" dirty="0" smtClean="0"/>
              <a:t>Object</a:t>
            </a:r>
            <a:r>
              <a:rPr lang="en-US" sz="2400" dirty="0"/>
              <a:t>-oriented languages are characterized by representing most data structures as </a:t>
            </a:r>
            <a:r>
              <a:rPr lang="en-US" sz="2400" b="1" i="1" dirty="0"/>
              <a:t>objects</a:t>
            </a:r>
            <a:r>
              <a:rPr lang="en-US" sz="2400" dirty="0"/>
              <a:t> that encapsulate representation and behavior in a single entity.  In C, structures define the representation of a compound value, while functions define behavior.  In C++, these two ideas</a:t>
            </a:r>
            <a:r>
              <a:rPr lang="en-US" sz="2400" dirty="0" smtClean="0"/>
              <a:t> are integrated</a:t>
            </a:r>
            <a:r>
              <a:rPr lang="en-US" sz="2400" dirty="0"/>
              <a:t>.</a:t>
            </a:r>
          </a:p>
          <a:p>
            <a:pPr algn="just">
              <a:lnSpc>
                <a:spcPct val="85000"/>
              </a:lnSpc>
              <a:spcBef>
                <a:spcPct val="0"/>
              </a:spcBef>
              <a:spcAft>
                <a:spcPct val="50000"/>
              </a:spcAft>
            </a:pPr>
            <a:r>
              <a:rPr lang="en-US" sz="2400" dirty="0"/>
              <a:t>As in Java, the C++ object model is based on the idea of a </a:t>
            </a:r>
            <a:r>
              <a:rPr lang="en-US" sz="2400" b="1" i="1" dirty="0"/>
              <a:t>class</a:t>
            </a:r>
            <a:r>
              <a:rPr lang="en-US" sz="2400" i="1" dirty="0"/>
              <a:t>,</a:t>
            </a:r>
            <a:r>
              <a:rPr lang="en-US" sz="2400" dirty="0"/>
              <a:t> which is a template describing all objects of a particular type.   The class definition specifies the representation of the object by naming its </a:t>
            </a:r>
            <a:r>
              <a:rPr lang="en-US" sz="2400" b="1" i="1" dirty="0"/>
              <a:t>fields</a:t>
            </a:r>
            <a:r>
              <a:rPr lang="en-US" sz="2400" b="1" dirty="0"/>
              <a:t> </a:t>
            </a:r>
            <a:r>
              <a:rPr lang="en-US" sz="2400" dirty="0"/>
              <a:t>and the behavior of the object by providing a set of </a:t>
            </a:r>
            <a:r>
              <a:rPr lang="en-US" sz="2400" b="1" i="1" dirty="0"/>
              <a:t>methods</a:t>
            </a:r>
            <a:r>
              <a:rPr lang="en-US" sz="2400" i="1" dirty="0"/>
              <a:t>.</a:t>
            </a:r>
          </a:p>
          <a:p>
            <a:pPr algn="just">
              <a:lnSpc>
                <a:spcPct val="85000"/>
              </a:lnSpc>
              <a:spcBef>
                <a:spcPct val="0"/>
              </a:spcBef>
              <a:spcAft>
                <a:spcPct val="50000"/>
              </a:spcAft>
            </a:pPr>
            <a:r>
              <a:rPr lang="en-US" sz="2400" dirty="0"/>
              <a:t>New objects are created as </a:t>
            </a:r>
            <a:r>
              <a:rPr lang="en-US" sz="2400" b="1" i="1" dirty="0"/>
              <a:t>instances</a:t>
            </a:r>
            <a:r>
              <a:rPr lang="en-US" sz="2400" b="1" dirty="0"/>
              <a:t> </a:t>
            </a:r>
            <a:r>
              <a:rPr lang="en-US" sz="2400" dirty="0"/>
              <a:t>of a particular class.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986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8986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9865" grpId="0" build="p"/>
    </p:bld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08290"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Format of a Class Definition</a:t>
            </a:r>
            <a:endParaRPr lang="en-US">
              <a:solidFill>
                <a:schemeClr val="tx1"/>
              </a:solidFill>
            </a:endParaRPr>
          </a:p>
        </p:txBody>
      </p:sp>
      <p:sp>
        <p:nvSpPr>
          <p:cNvPr id="908291" name="Rectangle 3"/>
          <p:cNvSpPr>
            <a:spLocks noGrp="1" noChangeAspect="1" noChangeArrowheads="1"/>
          </p:cNvSpPr>
          <p:nvPr>
            <p:ph type="body" idx="1"/>
          </p:nvPr>
        </p:nvSpPr>
        <p:spPr>
          <a:xfrm>
            <a:off x="450850" y="1219200"/>
            <a:ext cx="8235950" cy="533400"/>
          </a:xfrm>
          <a:noFill/>
          <a:ln/>
        </p:spPr>
        <p:txBody>
          <a:bodyPr/>
          <a:lstStyle/>
          <a:p>
            <a:pPr algn="just">
              <a:lnSpc>
                <a:spcPct val="85000"/>
              </a:lnSpc>
              <a:spcBef>
                <a:spcPct val="0"/>
              </a:spcBef>
              <a:spcAft>
                <a:spcPct val="50000"/>
              </a:spcAft>
            </a:pPr>
            <a:r>
              <a:rPr lang="en-US" sz="2400"/>
              <a:t>In C++, the definition of a class typically looks like this:</a:t>
            </a:r>
          </a:p>
        </p:txBody>
      </p:sp>
      <p:sp>
        <p:nvSpPr>
          <p:cNvPr id="908292" name="Rectangle 4"/>
          <p:cNvSpPr>
            <a:spLocks noChangeArrowheads="1"/>
          </p:cNvSpPr>
          <p:nvPr/>
        </p:nvSpPr>
        <p:spPr bwMode="auto">
          <a:xfrm>
            <a:off x="1752600" y="1905000"/>
            <a:ext cx="5638800" cy="2316163"/>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08293" name="Text Box 5"/>
          <p:cNvSpPr txBox="1">
            <a:spLocks noChangeArrowheads="1"/>
          </p:cNvSpPr>
          <p:nvPr/>
        </p:nvSpPr>
        <p:spPr bwMode="auto">
          <a:xfrm>
            <a:off x="1803400" y="1981200"/>
            <a:ext cx="5588000" cy="217495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000" dirty="0" smtClean="0">
                <a:solidFill>
                  <a:srgbClr val="000000"/>
                </a:solidFill>
                <a:latin typeface="Courier New" charset="0"/>
              </a:rPr>
              <a:t>class </a:t>
            </a:r>
            <a:r>
              <a:rPr lang="en-US" sz="2000" b="0" i="1" dirty="0" err="1" smtClean="0">
                <a:solidFill>
                  <a:srgbClr val="000000"/>
                </a:solidFill>
              </a:rPr>
              <a:t>typename</a:t>
            </a:r>
            <a:r>
              <a:rPr lang="en-US" sz="2000" dirty="0" smtClean="0">
                <a:solidFill>
                  <a:srgbClr val="000000"/>
                </a:solidFill>
                <a:latin typeface="Courier New" charset="0"/>
              </a:rPr>
              <a:t> </a:t>
            </a:r>
            <a:r>
              <a:rPr lang="en-US" sz="2000" dirty="0">
                <a:solidFill>
                  <a:srgbClr val="000000"/>
                </a:solidFill>
                <a:latin typeface="Courier New" charset="0"/>
              </a:rPr>
              <a:t>{</a:t>
            </a:r>
            <a:endParaRPr lang="en-US" sz="2000" dirty="0" smtClean="0">
              <a:solidFill>
                <a:srgbClr val="000000"/>
              </a:solidFill>
              <a:latin typeface="Courier New" charset="0"/>
            </a:endParaRPr>
          </a:p>
          <a:p>
            <a:pPr>
              <a:lnSpc>
                <a:spcPct val="90000"/>
              </a:lnSpc>
            </a:pPr>
            <a:r>
              <a:rPr lang="en-US" sz="2000" dirty="0" smtClean="0">
                <a:solidFill>
                  <a:srgbClr val="000000"/>
                </a:solidFill>
                <a:latin typeface="Courier New" charset="0"/>
              </a:rPr>
              <a:t>public</a:t>
            </a:r>
            <a:r>
              <a:rPr lang="en-US" sz="2000" dirty="0">
                <a:solidFill>
                  <a:srgbClr val="000000"/>
                </a:solidFill>
                <a:latin typeface="Courier New" charset="0"/>
              </a:rPr>
              <a:t>:</a:t>
            </a:r>
          </a:p>
          <a:p>
            <a:pPr>
              <a:lnSpc>
                <a:spcPct val="90000"/>
              </a:lnSpc>
            </a:pPr>
            <a:r>
              <a:rPr lang="en-US" sz="2000" i="1" dirty="0">
                <a:solidFill>
                  <a:srgbClr val="000000"/>
                </a:solidFill>
                <a:latin typeface="Courier New" charset="0"/>
              </a:rPr>
              <a:t> </a:t>
            </a:r>
            <a:r>
              <a:rPr lang="en-US" sz="2000" i="1" dirty="0" smtClean="0">
                <a:solidFill>
                  <a:srgbClr val="000000"/>
                </a:solidFill>
                <a:latin typeface="Courier New" charset="0"/>
              </a:rPr>
              <a:t>  </a:t>
            </a:r>
            <a:r>
              <a:rPr lang="en-US" sz="2000" b="0" i="1" dirty="0" smtClean="0">
                <a:solidFill>
                  <a:srgbClr val="000000"/>
                </a:solidFill>
              </a:rPr>
              <a:t>prototypes </a:t>
            </a:r>
            <a:r>
              <a:rPr lang="en-US" sz="2000" b="0" i="1" dirty="0">
                <a:solidFill>
                  <a:srgbClr val="000000"/>
                </a:solidFill>
              </a:rPr>
              <a:t>of public methods</a:t>
            </a:r>
          </a:p>
          <a:p>
            <a:pPr>
              <a:lnSpc>
                <a:spcPct val="90000"/>
              </a:lnSpc>
            </a:pPr>
            <a:endParaRPr lang="en-US" sz="1000" dirty="0" smtClean="0">
              <a:solidFill>
                <a:srgbClr val="000000"/>
              </a:solidFill>
              <a:latin typeface="Courier New" charset="0"/>
            </a:endParaRPr>
          </a:p>
          <a:p>
            <a:pPr>
              <a:lnSpc>
                <a:spcPct val="90000"/>
              </a:lnSpc>
            </a:pPr>
            <a:r>
              <a:rPr lang="en-US" sz="2000" dirty="0" smtClean="0">
                <a:solidFill>
                  <a:srgbClr val="000000"/>
                </a:solidFill>
                <a:latin typeface="Courier New" charset="0"/>
              </a:rPr>
              <a:t>private</a:t>
            </a:r>
            <a:r>
              <a:rPr lang="en-US" sz="2000" dirty="0">
                <a:solidFill>
                  <a:srgbClr val="000000"/>
                </a:solidFill>
                <a:latin typeface="Courier New" charset="0"/>
              </a:rPr>
              <a:t>:</a:t>
            </a:r>
          </a:p>
          <a:p>
            <a:pPr>
              <a:lnSpc>
                <a:spcPct val="90000"/>
              </a:lnSpc>
            </a:pPr>
            <a:r>
              <a:rPr lang="en-US" sz="2000" i="1" dirty="0">
                <a:solidFill>
                  <a:srgbClr val="000000"/>
                </a:solidFill>
                <a:latin typeface="Courier New" charset="0"/>
              </a:rPr>
              <a:t>  </a:t>
            </a:r>
            <a:r>
              <a:rPr lang="en-US" sz="2000" i="1" dirty="0" smtClean="0">
                <a:solidFill>
                  <a:srgbClr val="000000"/>
                </a:solidFill>
                <a:latin typeface="Courier New" charset="0"/>
              </a:rPr>
              <a:t> </a:t>
            </a:r>
            <a:r>
              <a:rPr lang="en-US" sz="2000" b="0" i="1" dirty="0" smtClean="0">
                <a:solidFill>
                  <a:srgbClr val="000000"/>
                </a:solidFill>
              </a:rPr>
              <a:t>declarations </a:t>
            </a:r>
            <a:r>
              <a:rPr lang="en-US" sz="2000" b="0" i="1" dirty="0">
                <a:solidFill>
                  <a:srgbClr val="000000"/>
                </a:solidFill>
              </a:rPr>
              <a:t>of private instance variables</a:t>
            </a:r>
            <a:endParaRPr lang="en-US" sz="2000" i="1" dirty="0">
              <a:solidFill>
                <a:srgbClr val="000000"/>
              </a:solidFill>
              <a:latin typeface="Courier New" charset="0"/>
            </a:endParaRPr>
          </a:p>
          <a:p>
            <a:pPr>
              <a:lnSpc>
                <a:spcPct val="90000"/>
              </a:lnSpc>
            </a:pPr>
            <a:r>
              <a:rPr lang="en-US" sz="2000" i="1" dirty="0">
                <a:solidFill>
                  <a:srgbClr val="000000"/>
                </a:solidFill>
                <a:latin typeface="Courier New" charset="0"/>
              </a:rPr>
              <a:t>  </a:t>
            </a:r>
            <a:r>
              <a:rPr lang="en-US" sz="2000" i="1" dirty="0" smtClean="0">
                <a:solidFill>
                  <a:srgbClr val="000000"/>
                </a:solidFill>
                <a:latin typeface="Courier New" charset="0"/>
              </a:rPr>
              <a:t> </a:t>
            </a:r>
            <a:r>
              <a:rPr lang="en-US" sz="2000" b="0" i="1" dirty="0" smtClean="0">
                <a:solidFill>
                  <a:srgbClr val="000000"/>
                </a:solidFill>
              </a:rPr>
              <a:t>prototypes </a:t>
            </a:r>
            <a:r>
              <a:rPr lang="en-US" sz="2000" b="0" i="1" dirty="0">
                <a:solidFill>
                  <a:srgbClr val="000000"/>
                </a:solidFill>
              </a:rPr>
              <a:t>of private methods</a:t>
            </a:r>
            <a:endParaRPr lang="en-US" sz="2000" i="1" dirty="0">
              <a:solidFill>
                <a:srgbClr val="000000"/>
              </a:solidFill>
              <a:latin typeface="Courier New" charset="0"/>
            </a:endParaRPr>
          </a:p>
          <a:p>
            <a:pPr>
              <a:lnSpc>
                <a:spcPct val="90000"/>
              </a:lnSpc>
            </a:pPr>
            <a:r>
              <a:rPr lang="en-US" sz="2000" dirty="0">
                <a:solidFill>
                  <a:srgbClr val="000000"/>
                </a:solidFill>
                <a:latin typeface="Courier New" charset="0"/>
              </a:rPr>
              <a:t>};</a:t>
            </a:r>
          </a:p>
        </p:txBody>
      </p:sp>
      <p:sp>
        <p:nvSpPr>
          <p:cNvPr id="908294" name="Rectangle 6"/>
          <p:cNvSpPr>
            <a:spLocks noChangeAspect="1" noChangeArrowheads="1"/>
          </p:cNvSpPr>
          <p:nvPr/>
        </p:nvSpPr>
        <p:spPr bwMode="auto">
          <a:xfrm>
            <a:off x="450850" y="4495800"/>
            <a:ext cx="8332788" cy="1905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20000"/>
              </a:spcAft>
              <a:buFontTx/>
              <a:buChar char="•"/>
            </a:pPr>
            <a:r>
              <a:rPr lang="en-US" sz="2400" b="0" dirty="0">
                <a:solidFill>
                  <a:srgbClr val="000000"/>
                </a:solidFill>
              </a:rPr>
              <a:t>The entries in a class definition are divided into two categories:</a:t>
            </a:r>
          </a:p>
          <a:p>
            <a:pPr marL="742950" lvl="1" indent="-285750" algn="just">
              <a:lnSpc>
                <a:spcPct val="85000"/>
              </a:lnSpc>
              <a:spcAft>
                <a:spcPct val="20000"/>
              </a:spcAft>
              <a:buFontTx/>
              <a:buChar char="–"/>
            </a:pPr>
            <a:r>
              <a:rPr lang="en-US" sz="2200" b="0" dirty="0">
                <a:solidFill>
                  <a:srgbClr val="000000"/>
                </a:solidFill>
                <a:ea typeface="ＭＳ Ｐゴシック" charset="-128"/>
              </a:rPr>
              <a:t>A public section available to clients of the class</a:t>
            </a:r>
          </a:p>
          <a:p>
            <a:pPr marL="742950" lvl="1" indent="-285750" algn="just">
              <a:lnSpc>
                <a:spcPct val="85000"/>
              </a:lnSpc>
              <a:spcAft>
                <a:spcPct val="60000"/>
              </a:spcAft>
              <a:buFontTx/>
              <a:buChar char="–"/>
            </a:pPr>
            <a:r>
              <a:rPr lang="en-US" sz="2200" b="0" dirty="0">
                <a:solidFill>
                  <a:srgbClr val="000000"/>
                </a:solidFill>
                <a:ea typeface="ＭＳ Ｐゴシック" charset="-128"/>
              </a:rPr>
              <a:t>A private section restricted to the </a:t>
            </a:r>
            <a:r>
              <a:rPr lang="en-US" sz="2200" b="0" dirty="0" smtClean="0">
                <a:solidFill>
                  <a:srgbClr val="000000"/>
                </a:solidFill>
                <a:ea typeface="ＭＳ Ｐゴシック" charset="-128"/>
              </a:rPr>
              <a:t>implementation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08294">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908294">
                                            <p:txEl>
                                              <p:pRg st="1" end="1"/>
                                            </p:txEl>
                                          </p:spTgt>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90829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8294" grpId="0" build="p" bldLvl="2"/>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1033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Implementing Methods</a:t>
            </a:r>
            <a:endParaRPr lang="en-US">
              <a:solidFill>
                <a:schemeClr val="tx1"/>
              </a:solidFill>
            </a:endParaRPr>
          </a:p>
        </p:txBody>
      </p:sp>
      <p:sp>
        <p:nvSpPr>
          <p:cNvPr id="910339" name="Rectangle 3"/>
          <p:cNvSpPr>
            <a:spLocks noGrp="1" noChangeAspect="1" noChangeArrowheads="1"/>
          </p:cNvSpPr>
          <p:nvPr>
            <p:ph type="body" idx="1"/>
          </p:nvPr>
        </p:nvSpPr>
        <p:spPr>
          <a:xfrm>
            <a:off x="450850" y="1219200"/>
            <a:ext cx="8235950" cy="5181600"/>
          </a:xfrm>
          <a:noFill/>
          <a:ln/>
        </p:spPr>
        <p:txBody>
          <a:bodyPr/>
          <a:lstStyle/>
          <a:p>
            <a:pPr algn="just">
              <a:lnSpc>
                <a:spcPct val="85000"/>
              </a:lnSpc>
              <a:spcBef>
                <a:spcPct val="0"/>
              </a:spcBef>
              <a:spcAft>
                <a:spcPct val="50000"/>
              </a:spcAft>
            </a:pPr>
            <a:r>
              <a:rPr lang="en-US" sz="2400" dirty="0"/>
              <a:t>A class definition usually appears as a </a:t>
            </a:r>
            <a:r>
              <a:rPr lang="en-US" sz="2000" b="1" dirty="0">
                <a:latin typeface="Courier New" charset="0"/>
              </a:rPr>
              <a:t>.</a:t>
            </a:r>
            <a:r>
              <a:rPr lang="en-US" sz="2000" b="1" dirty="0" err="1">
                <a:latin typeface="Courier New" charset="0"/>
              </a:rPr>
              <a:t>h</a:t>
            </a:r>
            <a:r>
              <a:rPr lang="en-US" sz="2400" dirty="0"/>
              <a:t> file that defines the </a:t>
            </a:r>
            <a:r>
              <a:rPr lang="en-US" sz="2400" b="1" i="1" dirty="0"/>
              <a:t>interface</a:t>
            </a:r>
            <a:r>
              <a:rPr lang="en-US" sz="2400" dirty="0"/>
              <a:t> for that class.  The class definition does not specify the implementation of the methods exported by the class; only the prototypes appear.</a:t>
            </a:r>
          </a:p>
          <a:p>
            <a:pPr algn="just">
              <a:lnSpc>
                <a:spcPct val="85000"/>
              </a:lnSpc>
              <a:spcBef>
                <a:spcPct val="0"/>
              </a:spcBef>
              <a:spcAft>
                <a:spcPct val="50000"/>
              </a:spcAft>
            </a:pPr>
            <a:r>
              <a:rPr lang="en-US" sz="2400" dirty="0"/>
              <a:t>Before you can compile and execute a program that contains class definitions, you must provide the implementation for each of its </a:t>
            </a:r>
            <a:r>
              <a:rPr lang="en-US" sz="2400" dirty="0" smtClean="0"/>
              <a:t>methods.  Although methods can be implemented within the class definition, it is stylistically preferable to define a separate </a:t>
            </a:r>
            <a:r>
              <a:rPr lang="en-US" sz="2000" b="1" dirty="0" smtClean="0">
                <a:latin typeface="Courier New" charset="0"/>
              </a:rPr>
              <a:t>.</a:t>
            </a:r>
            <a:r>
              <a:rPr lang="en-US" sz="2000" b="1" dirty="0" err="1" smtClean="0">
                <a:latin typeface="Courier New" charset="0"/>
              </a:rPr>
              <a:t>cpp</a:t>
            </a:r>
            <a:r>
              <a:rPr lang="en-US" sz="2400" dirty="0" smtClean="0"/>
              <a:t> file that hides those details.</a:t>
            </a:r>
          </a:p>
          <a:p>
            <a:pPr algn="just">
              <a:lnSpc>
                <a:spcPct val="85000"/>
              </a:lnSpc>
              <a:spcBef>
                <a:spcPct val="0"/>
              </a:spcBef>
              <a:spcAft>
                <a:spcPct val="50000"/>
              </a:spcAft>
            </a:pPr>
            <a:r>
              <a:rPr lang="en-US" sz="2400" dirty="0" smtClean="0"/>
              <a:t>Method definitions are written in exactly the same form as traditional function definitions.  The only difference is that you write the name of the class before the name of the method, separated by a double colon.  For example, if the class </a:t>
            </a:r>
            <a:r>
              <a:rPr lang="en-US" sz="2000" b="1" dirty="0" err="1" smtClean="0">
                <a:latin typeface="Courier New" charset="0"/>
              </a:rPr>
              <a:t>MyClass</a:t>
            </a:r>
            <a:r>
              <a:rPr lang="en-US" sz="2400" dirty="0" smtClean="0"/>
              <a:t> exports a </a:t>
            </a:r>
            <a:r>
              <a:rPr lang="en-US" sz="2000" b="1" dirty="0" err="1" smtClean="0">
                <a:latin typeface="Courier New" charset="0"/>
              </a:rPr>
              <a:t>toString</a:t>
            </a:r>
            <a:r>
              <a:rPr lang="en-US" sz="2400" dirty="0" smtClean="0"/>
              <a:t> method, you would code the implementation using the method name </a:t>
            </a:r>
            <a:r>
              <a:rPr lang="en-US" sz="2000" b="1" dirty="0" err="1" smtClean="0">
                <a:latin typeface="Courier New" charset="0"/>
              </a:rPr>
              <a:t>MyClass::toString</a:t>
            </a:r>
            <a:r>
              <a:rPr lang="en-US" sz="2400" dirty="0" smtClean="0"/>
              <a:t>.</a:t>
            </a:r>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03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033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0339" grpId="0" build="p"/>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10338"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Overloading Operators</a:t>
            </a:r>
            <a:endParaRPr lang="en-US" dirty="0">
              <a:solidFill>
                <a:schemeClr val="tx1"/>
              </a:solidFill>
            </a:endParaRPr>
          </a:p>
        </p:txBody>
      </p:sp>
      <p:sp>
        <p:nvSpPr>
          <p:cNvPr id="910339" name="Rectangle 3"/>
          <p:cNvSpPr>
            <a:spLocks noGrp="1" noChangeAspect="1" noChangeArrowheads="1"/>
          </p:cNvSpPr>
          <p:nvPr>
            <p:ph type="body" idx="1"/>
          </p:nvPr>
        </p:nvSpPr>
        <p:spPr>
          <a:xfrm>
            <a:off x="450850" y="1219200"/>
            <a:ext cx="8235950" cy="5181600"/>
          </a:xfrm>
          <a:noFill/>
          <a:ln/>
        </p:spPr>
        <p:txBody>
          <a:bodyPr/>
          <a:lstStyle/>
          <a:p>
            <a:pPr algn="just">
              <a:lnSpc>
                <a:spcPct val="85000"/>
              </a:lnSpc>
              <a:spcBef>
                <a:spcPct val="0"/>
              </a:spcBef>
              <a:spcAft>
                <a:spcPct val="50000"/>
              </a:spcAft>
            </a:pPr>
            <a:r>
              <a:rPr lang="en-US" sz="2400" dirty="0" smtClean="0"/>
              <a:t>One of the most powerful features of C++ is the ability to extend the existing operators so that they apply to new types.  Each operator is associated with a name that usually consists of the keyword </a:t>
            </a:r>
            <a:r>
              <a:rPr lang="en-US" sz="2000" b="1" dirty="0" smtClean="0">
                <a:latin typeface="Courier New"/>
                <a:cs typeface="Courier New"/>
              </a:rPr>
              <a:t>operator</a:t>
            </a:r>
            <a:r>
              <a:rPr lang="en-US" sz="2400" dirty="0" smtClean="0"/>
              <a:t> followed by the operator symbol.</a:t>
            </a:r>
          </a:p>
          <a:p>
            <a:pPr algn="just">
              <a:lnSpc>
                <a:spcPct val="85000"/>
              </a:lnSpc>
              <a:spcBef>
                <a:spcPct val="0"/>
              </a:spcBef>
              <a:spcAft>
                <a:spcPct val="50000"/>
              </a:spcAft>
            </a:pPr>
            <a:r>
              <a:rPr lang="en-US" sz="2400" dirty="0" smtClean="0"/>
              <a:t>When you define operators for a class, you can write them either as methods or as free functions.  Each styles has its own advantages and </a:t>
            </a:r>
            <a:r>
              <a:rPr lang="en-US" sz="2400" dirty="0" smtClean="0"/>
              <a:t>disadvantages, which are outlined in the section on the </a:t>
            </a:r>
            <a:r>
              <a:rPr lang="en-US" sz="2000" b="1" dirty="0" smtClean="0">
                <a:latin typeface="Courier New"/>
                <a:cs typeface="Courier New"/>
              </a:rPr>
              <a:t>Rational</a:t>
            </a:r>
            <a:r>
              <a:rPr lang="en-US" sz="2400" dirty="0" smtClean="0"/>
              <a:t> class in Chapter 6.</a:t>
            </a:r>
          </a:p>
          <a:p>
            <a:pPr algn="just">
              <a:lnSpc>
                <a:spcPct val="85000"/>
              </a:lnSpc>
              <a:spcBef>
                <a:spcPct val="0"/>
              </a:spcBef>
              <a:spcAft>
                <a:spcPct val="50000"/>
              </a:spcAft>
            </a:pPr>
            <a:r>
              <a:rPr lang="en-US" sz="2400" dirty="0" smtClean="0"/>
              <a:t>My favorite operator to overload is the </a:t>
            </a:r>
            <a:r>
              <a:rPr lang="en-US" sz="2000" b="1" dirty="0" smtClean="0">
                <a:latin typeface="Courier New"/>
                <a:cs typeface="Courier New"/>
              </a:rPr>
              <a:t>&lt;&lt;</a:t>
            </a:r>
            <a:r>
              <a:rPr lang="en-US" sz="2400" dirty="0" smtClean="0"/>
              <a:t> operator, which makes it possible to print values of a type on an output stream.  The prototype for the overloaded </a:t>
            </a:r>
            <a:r>
              <a:rPr lang="en-US" sz="2000" b="1" dirty="0" smtClean="0">
                <a:latin typeface="Courier New"/>
                <a:cs typeface="Courier New"/>
              </a:rPr>
              <a:t>&lt;&lt;</a:t>
            </a:r>
            <a:r>
              <a:rPr lang="en-US" sz="2400" dirty="0" smtClean="0"/>
              <a:t> operator is</a:t>
            </a:r>
            <a:endParaRPr lang="en-US" sz="2400" dirty="0"/>
          </a:p>
        </p:txBody>
      </p:sp>
      <p:grpSp>
        <p:nvGrpSpPr>
          <p:cNvPr id="2" name="Group 6"/>
          <p:cNvGrpSpPr/>
          <p:nvPr/>
        </p:nvGrpSpPr>
        <p:grpSpPr>
          <a:xfrm>
            <a:off x="1219200" y="5202160"/>
            <a:ext cx="6670520" cy="512840"/>
            <a:chOff x="1219200" y="5202160"/>
            <a:chExt cx="6670520" cy="512840"/>
          </a:xfrm>
        </p:grpSpPr>
        <p:sp>
          <p:nvSpPr>
            <p:cNvPr id="5" name="Rectangle 4"/>
            <p:cNvSpPr>
              <a:spLocks noChangeArrowheads="1"/>
            </p:cNvSpPr>
            <p:nvPr/>
          </p:nvSpPr>
          <p:spPr bwMode="auto">
            <a:xfrm>
              <a:off x="1219200" y="5202160"/>
              <a:ext cx="6629400" cy="51284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 name="Text Box 5"/>
            <p:cNvSpPr txBox="1">
              <a:spLocks noChangeArrowheads="1"/>
            </p:cNvSpPr>
            <p:nvPr/>
          </p:nvSpPr>
          <p:spPr bwMode="auto">
            <a:xfrm>
              <a:off x="1260320" y="5229980"/>
              <a:ext cx="6629400" cy="374461"/>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000" dirty="0" err="1" smtClean="0">
                  <a:solidFill>
                    <a:srgbClr val="000000"/>
                  </a:solidFill>
                  <a:latin typeface="Courier New" charset="0"/>
                </a:rPr>
                <a:t>ostream</a:t>
              </a:r>
              <a:r>
                <a:rPr lang="en-US" sz="2000" dirty="0" smtClean="0">
                  <a:solidFill>
                    <a:srgbClr val="000000"/>
                  </a:solidFill>
                  <a:latin typeface="Courier New" charset="0"/>
                </a:rPr>
                <a:t> &amp; operator&lt;&lt;(</a:t>
              </a:r>
              <a:r>
                <a:rPr lang="en-US" sz="2000" dirty="0" err="1" smtClean="0">
                  <a:solidFill>
                    <a:srgbClr val="000000"/>
                  </a:solidFill>
                  <a:latin typeface="Courier New" charset="0"/>
                </a:rPr>
                <a:t>ostream</a:t>
              </a:r>
              <a:r>
                <a:rPr lang="en-US" sz="2000" dirty="0" smtClean="0">
                  <a:solidFill>
                    <a:srgbClr val="000000"/>
                  </a:solidFill>
                  <a:latin typeface="Courier New" charset="0"/>
                </a:rPr>
                <a:t> &amp; </a:t>
              </a:r>
              <a:r>
                <a:rPr lang="en-US" sz="2000" dirty="0" err="1" smtClean="0">
                  <a:solidFill>
                    <a:srgbClr val="000000"/>
                  </a:solidFill>
                  <a:latin typeface="Courier New" charset="0"/>
                </a:rPr>
                <a:t>os</a:t>
              </a:r>
              <a:r>
                <a:rPr lang="en-US" sz="2000" dirty="0" smtClean="0">
                  <a:solidFill>
                    <a:srgbClr val="000000"/>
                  </a:solidFill>
                  <a:latin typeface="Courier New" charset="0"/>
                </a:rPr>
                <a:t>, </a:t>
              </a:r>
              <a:r>
                <a:rPr lang="en-US" sz="2000" b="0" i="1" dirty="0" smtClean="0">
                  <a:solidFill>
                    <a:srgbClr val="000000"/>
                  </a:solidFill>
                  <a:latin typeface="Times New Roman"/>
                  <a:cs typeface="Times New Roman"/>
                </a:rPr>
                <a:t>type</a:t>
              </a:r>
              <a:r>
                <a:rPr lang="en-US" sz="2000" dirty="0" smtClean="0">
                  <a:solidFill>
                    <a:srgbClr val="000000"/>
                  </a:solidFill>
                  <a:latin typeface="Courier New" charset="0"/>
                </a:rPr>
                <a:t> </a:t>
              </a:r>
              <a:r>
                <a:rPr lang="en-US" sz="2000" b="0" i="1" dirty="0" err="1" smtClean="0">
                  <a:solidFill>
                    <a:srgbClr val="000000"/>
                  </a:solidFill>
                  <a:latin typeface="Times New Roman"/>
                  <a:cs typeface="Times New Roman"/>
                </a:rPr>
                <a:t>var</a:t>
              </a:r>
              <a:r>
                <a:rPr lang="en-US" sz="2000" dirty="0" smtClean="0">
                  <a:solidFill>
                    <a:srgbClr val="000000"/>
                  </a:solidFill>
                  <a:latin typeface="Courier New" charset="0"/>
                </a:rPr>
                <a:t>)</a:t>
              </a:r>
              <a:endParaRPr lang="en-US" sz="2000" dirty="0">
                <a:solidFill>
                  <a:srgbClr val="000000"/>
                </a:solidFill>
                <a:latin typeface="Courier New"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03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0339">
                                            <p:txEl>
                                              <p:pRg st="2" end="2"/>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0339" grpId="0" build="p"/>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1238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Constructors</a:t>
            </a:r>
            <a:endParaRPr lang="en-US">
              <a:solidFill>
                <a:schemeClr val="tx1"/>
              </a:solidFill>
            </a:endParaRPr>
          </a:p>
        </p:txBody>
      </p:sp>
      <p:sp>
        <p:nvSpPr>
          <p:cNvPr id="912387" name="Rectangle 3"/>
          <p:cNvSpPr>
            <a:spLocks noGrp="1" noChangeAspect="1" noChangeArrowheads="1"/>
          </p:cNvSpPr>
          <p:nvPr>
            <p:ph type="body" idx="1"/>
          </p:nvPr>
        </p:nvSpPr>
        <p:spPr>
          <a:xfrm>
            <a:off x="450850" y="1219200"/>
            <a:ext cx="8235950" cy="5181600"/>
          </a:xfrm>
          <a:noFill/>
          <a:ln/>
        </p:spPr>
        <p:txBody>
          <a:bodyPr/>
          <a:lstStyle/>
          <a:p>
            <a:pPr algn="just">
              <a:lnSpc>
                <a:spcPct val="85000"/>
              </a:lnSpc>
              <a:spcBef>
                <a:spcPct val="0"/>
              </a:spcBef>
              <a:spcAft>
                <a:spcPct val="50000"/>
              </a:spcAft>
            </a:pPr>
            <a:r>
              <a:rPr lang="en-US" sz="2400" dirty="0"/>
              <a:t>In addition to method prototypes, class definitions typically include one or more </a:t>
            </a:r>
            <a:r>
              <a:rPr lang="en-US" sz="2400" b="1" i="1" dirty="0"/>
              <a:t>constructors</a:t>
            </a:r>
            <a:r>
              <a:rPr lang="en-US" sz="2400" i="1" dirty="0"/>
              <a:t>,</a:t>
            </a:r>
            <a:r>
              <a:rPr lang="en-US" sz="2400" dirty="0"/>
              <a:t> which are used to initialize an object.</a:t>
            </a:r>
          </a:p>
          <a:p>
            <a:pPr algn="just">
              <a:lnSpc>
                <a:spcPct val="85000"/>
              </a:lnSpc>
              <a:spcBef>
                <a:spcPct val="0"/>
              </a:spcBef>
              <a:spcAft>
                <a:spcPct val="50000"/>
              </a:spcAft>
            </a:pPr>
            <a:r>
              <a:rPr lang="en-US" sz="2400" dirty="0"/>
              <a:t>The prototype for a constructor has no return type and always has the same name as the class.  It may or may not take arguments, and a single class can have multiple constructors as long as the constructors have different parameter sequences.</a:t>
            </a:r>
          </a:p>
          <a:p>
            <a:pPr algn="just">
              <a:lnSpc>
                <a:spcPct val="85000"/>
              </a:lnSpc>
              <a:spcBef>
                <a:spcPct val="0"/>
              </a:spcBef>
              <a:spcAft>
                <a:spcPct val="50000"/>
              </a:spcAft>
            </a:pPr>
            <a:r>
              <a:rPr lang="en-US" sz="2400" dirty="0"/>
              <a:t>The constructor that takes no arguments is called the </a:t>
            </a:r>
            <a:r>
              <a:rPr lang="en-US" sz="2400" b="1" i="1" dirty="0"/>
              <a:t>default constructor</a:t>
            </a:r>
            <a:r>
              <a:rPr lang="en-US" sz="2400" i="1" dirty="0"/>
              <a:t>.</a:t>
            </a:r>
            <a:r>
              <a:rPr lang="en-US" sz="2400" dirty="0"/>
              <a:t>  If you don’t define</a:t>
            </a:r>
            <a:r>
              <a:rPr lang="en-US" sz="2400" dirty="0" smtClean="0"/>
              <a:t> any constructors, </a:t>
            </a:r>
            <a:r>
              <a:rPr lang="en-US" sz="2400" dirty="0"/>
              <a:t>C++ will automatically generate</a:t>
            </a:r>
            <a:r>
              <a:rPr lang="en-US" sz="2400" dirty="0" smtClean="0"/>
              <a:t> a default constructor with </a:t>
            </a:r>
            <a:r>
              <a:rPr lang="en-US" sz="2400" dirty="0"/>
              <a:t>an empty body.</a:t>
            </a:r>
          </a:p>
          <a:p>
            <a:pPr algn="just">
              <a:lnSpc>
                <a:spcPct val="85000"/>
              </a:lnSpc>
              <a:spcBef>
                <a:spcPct val="0"/>
              </a:spcBef>
              <a:spcAft>
                <a:spcPct val="50000"/>
              </a:spcAft>
            </a:pPr>
            <a:r>
              <a:rPr lang="en-US" sz="2400" dirty="0"/>
              <a:t>The constructor for a class is </a:t>
            </a:r>
            <a:r>
              <a:rPr lang="en-US" sz="2400" i="1" dirty="0"/>
              <a:t>always</a:t>
            </a:r>
            <a:r>
              <a:rPr lang="en-US" sz="2400" dirty="0"/>
              <a:t> called when you create an instance of that class, even if you simply declare a variable.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238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2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1238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2387" grpId="0" build="p"/>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0579" name="Text Box 3"/>
          <p:cNvSpPr txBox="1">
            <a:spLocks noChangeArrowheads="1"/>
          </p:cNvSpPr>
          <p:nvPr/>
        </p:nvSpPr>
        <p:spPr bwMode="auto">
          <a:xfrm>
            <a:off x="374904" y="1193800"/>
            <a:ext cx="8440737" cy="3785652"/>
          </a:xfrm>
          <a:prstGeom prst="rect">
            <a:avLst/>
          </a:prstGeom>
          <a:noFill/>
          <a:ln w="9525">
            <a:noFill/>
            <a:miter lim="800000"/>
            <a:headEnd/>
            <a:tailEnd/>
          </a:ln>
          <a:effectLst/>
        </p:spPr>
        <p:txBody>
          <a:bodyPr>
            <a:prstTxWarp prst="textNoShape">
              <a:avLst/>
            </a:prstTxWarp>
            <a:spAutoFit/>
          </a:bodyPr>
          <a:lstStyle/>
          <a:p>
            <a:r>
              <a:rPr lang="en-US" sz="1600" dirty="0" smtClean="0">
                <a:solidFill>
                  <a:srgbClr val="0000FF"/>
                </a:solidFill>
                <a:latin typeface="Courier New" charset="0"/>
              </a:rPr>
              <a:t>/*</a:t>
            </a:r>
          </a:p>
          <a:p>
            <a:r>
              <a:rPr lang="en-US" sz="1600" dirty="0" smtClean="0">
                <a:solidFill>
                  <a:srgbClr val="0000FF"/>
                </a:solidFill>
                <a:latin typeface="Courier New" charset="0"/>
              </a:rPr>
              <a:t> * File: </a:t>
            </a:r>
            <a:r>
              <a:rPr lang="en-US" sz="1600" dirty="0" err="1" smtClean="0">
                <a:solidFill>
                  <a:srgbClr val="0000FF"/>
                </a:solidFill>
                <a:latin typeface="Courier New" charset="0"/>
              </a:rPr>
              <a:t>point.h</a:t>
            </a:r>
            <a:endParaRPr lang="en-US" sz="1600" dirty="0" smtClean="0">
              <a:solidFill>
                <a:srgbClr val="0000FF"/>
              </a:solidFill>
              <a:latin typeface="Courier New" charset="0"/>
            </a:endParaRPr>
          </a:p>
          <a:p>
            <a:r>
              <a:rPr lang="en-US" sz="1600" dirty="0" smtClean="0">
                <a:solidFill>
                  <a:srgbClr val="0000FF"/>
                </a:solidFill>
                <a:latin typeface="Courier New" charset="0"/>
              </a:rPr>
              <a:t> * -------------</a:t>
            </a:r>
          </a:p>
          <a:p>
            <a:r>
              <a:rPr lang="en-US" sz="1600" dirty="0" smtClean="0">
                <a:solidFill>
                  <a:srgbClr val="0000FF"/>
                </a:solidFill>
                <a:latin typeface="Courier New" charset="0"/>
              </a:rPr>
              <a:t> * This interface exports the Point class, which represents a point</a:t>
            </a:r>
          </a:p>
          <a:p>
            <a:r>
              <a:rPr lang="en-US" sz="1600" dirty="0" smtClean="0">
                <a:solidFill>
                  <a:srgbClr val="0000FF"/>
                </a:solidFill>
                <a:latin typeface="Courier New" charset="0"/>
              </a:rPr>
              <a:t> * on a two-dimensional integer grid.</a:t>
            </a:r>
          </a:p>
          <a:p>
            <a:r>
              <a:rPr lang="en-US" sz="1600" dirty="0" smtClean="0">
                <a:solidFill>
                  <a:srgbClr val="0000FF"/>
                </a:solidFill>
                <a:latin typeface="Courier New" charset="0"/>
              </a:rPr>
              <a:t> */</a:t>
            </a:r>
          </a:p>
          <a:p>
            <a:endParaRPr lang="en-US" sz="1600" dirty="0" smtClean="0">
              <a:solidFill>
                <a:srgbClr val="000000"/>
              </a:solidFill>
              <a:latin typeface="Courier New" charset="0"/>
            </a:endParaRPr>
          </a:p>
          <a:p>
            <a:r>
              <a:rPr lang="en-US" sz="1600" dirty="0" smtClean="0">
                <a:solidFill>
                  <a:srgbClr val="000000"/>
                </a:solidFill>
                <a:latin typeface="Courier New" charset="0"/>
              </a:rPr>
              <a:t>#</a:t>
            </a:r>
            <a:r>
              <a:rPr lang="en-US" sz="1600" dirty="0" err="1" smtClean="0">
                <a:solidFill>
                  <a:srgbClr val="000000"/>
                </a:solidFill>
                <a:latin typeface="Courier New" charset="0"/>
              </a:rPr>
              <a:t>ifndef</a:t>
            </a:r>
            <a:r>
              <a:rPr lang="en-US" sz="1600" dirty="0" smtClean="0">
                <a:solidFill>
                  <a:srgbClr val="000000"/>
                </a:solidFill>
                <a:latin typeface="Courier New" charset="0"/>
              </a:rPr>
              <a:t> _</a:t>
            </a:r>
            <a:r>
              <a:rPr lang="en-US" sz="1600" dirty="0" err="1" smtClean="0">
                <a:solidFill>
                  <a:srgbClr val="000000"/>
                </a:solidFill>
                <a:latin typeface="Courier New" charset="0"/>
              </a:rPr>
              <a:t>point_h</a:t>
            </a:r>
            <a:endParaRPr lang="en-US" sz="1600" dirty="0" smtClean="0">
              <a:solidFill>
                <a:srgbClr val="000000"/>
              </a:solidFill>
              <a:latin typeface="Courier New" charset="0"/>
            </a:endParaRPr>
          </a:p>
          <a:p>
            <a:r>
              <a:rPr lang="en-US" sz="1600" dirty="0" smtClean="0">
                <a:solidFill>
                  <a:srgbClr val="000000"/>
                </a:solidFill>
                <a:latin typeface="Courier New" charset="0"/>
              </a:rPr>
              <a:t>#define _</a:t>
            </a:r>
            <a:r>
              <a:rPr lang="en-US" sz="1600" dirty="0" err="1" smtClean="0">
                <a:solidFill>
                  <a:srgbClr val="000000"/>
                </a:solidFill>
                <a:latin typeface="Courier New" charset="0"/>
              </a:rPr>
              <a:t>point_h</a:t>
            </a:r>
            <a:endParaRPr lang="en-US" sz="1600" dirty="0" smtClean="0">
              <a:solidFill>
                <a:srgbClr val="000000"/>
              </a:solidFill>
              <a:latin typeface="Courier New" charset="0"/>
            </a:endParaRPr>
          </a:p>
          <a:p>
            <a:endParaRPr lang="en-US" sz="1600" dirty="0" smtClean="0">
              <a:solidFill>
                <a:srgbClr val="000000"/>
              </a:solidFill>
              <a:latin typeface="Courier New" charset="0"/>
            </a:endParaRPr>
          </a:p>
          <a:p>
            <a:r>
              <a:rPr lang="en-US" sz="1600" dirty="0" smtClean="0">
                <a:solidFill>
                  <a:srgbClr val="000000"/>
                </a:solidFill>
                <a:latin typeface="Courier New" charset="0"/>
              </a:rPr>
              <a:t>#include &lt;string&gt;</a:t>
            </a:r>
          </a:p>
          <a:p>
            <a:endParaRPr lang="en-US" sz="1600" dirty="0" smtClean="0">
              <a:solidFill>
                <a:srgbClr val="000000"/>
              </a:solidFill>
              <a:latin typeface="Courier New" charset="0"/>
            </a:endParaRPr>
          </a:p>
          <a:p>
            <a:r>
              <a:rPr lang="en-US" sz="1600" dirty="0" smtClean="0">
                <a:solidFill>
                  <a:srgbClr val="000000"/>
                </a:solidFill>
                <a:latin typeface="Courier New" charset="0"/>
              </a:rPr>
              <a:t>class Point {</a:t>
            </a:r>
          </a:p>
          <a:p>
            <a:endParaRPr lang="en-US" sz="1600" dirty="0" smtClean="0">
              <a:solidFill>
                <a:srgbClr val="000000"/>
              </a:solidFill>
              <a:latin typeface="Courier New" charset="0"/>
            </a:endParaRPr>
          </a:p>
          <a:p>
            <a:r>
              <a:rPr lang="en-US" sz="1600" dirty="0" smtClean="0">
                <a:solidFill>
                  <a:srgbClr val="000000"/>
                </a:solidFill>
                <a:latin typeface="Courier New" charset="0"/>
              </a:rPr>
              <a:t>public:</a:t>
            </a:r>
            <a:endParaRPr lang="en-US" sz="1600" dirty="0">
              <a:solidFill>
                <a:srgbClr val="000000"/>
              </a:solidFill>
              <a:latin typeface="Courier New" charset="0"/>
            </a:endParaRP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point.h</a:t>
            </a:r>
            <a:r>
              <a:rPr lang="en-US" sz="4000" dirty="0">
                <a:solidFill>
                  <a:srgbClr val="FF0000"/>
                </a:solidFill>
              </a:rPr>
              <a:t> Interface</a:t>
            </a: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1"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1"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20927</TotalTime>
  <Words>4301</Words>
  <Application>Microsoft Macintosh PowerPoint</Application>
  <PresentationFormat>On-screen Show (4:3)</PresentationFormat>
  <Paragraphs>611</Paragraphs>
  <Slides>27</Slides>
  <Notes>27</Notes>
  <HiddenSlides>0</HiddenSlides>
  <MMClips>0</MMClips>
  <ScaleCrop>false</ScaleCrop>
  <HeadingPairs>
    <vt:vector size="4" baseType="variant">
      <vt:variant>
        <vt:lpstr>Design Template</vt:lpstr>
      </vt:variant>
      <vt:variant>
        <vt:i4>4</vt:i4>
      </vt:variant>
      <vt:variant>
        <vt:lpstr>Slide Titles</vt:lpstr>
      </vt:variant>
      <vt:variant>
        <vt:i4>27</vt:i4>
      </vt:variant>
    </vt:vector>
  </HeadingPairs>
  <TitlesOfParts>
    <vt:vector size="31" baseType="lpstr">
      <vt:lpstr>Blank Presentation</vt:lpstr>
      <vt:lpstr>1_Blank Presentation</vt:lpstr>
      <vt:lpstr>2_Blank Presentation</vt:lpstr>
      <vt:lpstr>3_Blank Presentation</vt:lpstr>
      <vt:lpstr>Designing Classes</vt:lpstr>
      <vt:lpstr>Representing Points</vt:lpstr>
      <vt:lpstr>Structures</vt:lpstr>
      <vt:lpstr>Classes and Objects</vt:lpstr>
      <vt:lpstr>The Format of a Class Definition</vt:lpstr>
      <vt:lpstr>Implementing Methods</vt:lpstr>
      <vt:lpstr>Overloading Operators</vt:lpstr>
      <vt:lpstr>Constructors</vt:lpstr>
      <vt:lpstr>The point.h Interface</vt:lpstr>
      <vt:lpstr>The point.h Interface</vt:lpstr>
      <vt:lpstr>The point.h Interface</vt:lpstr>
      <vt:lpstr>The point.h Interface</vt:lpstr>
      <vt:lpstr>The point.cpp Implementation</vt:lpstr>
      <vt:lpstr>The point.cpp Implementation</vt:lpstr>
      <vt:lpstr>Rational Numbers</vt:lpstr>
      <vt:lpstr>Implementing the Rational Class</vt:lpstr>
      <vt:lpstr>The rational.h Interface</vt:lpstr>
      <vt:lpstr>The rational.h Interface</vt:lpstr>
      <vt:lpstr>The rational.h Interface</vt:lpstr>
      <vt:lpstr>The rational.h Interface</vt:lpstr>
      <vt:lpstr>The rational.cpp Implementation</vt:lpstr>
      <vt:lpstr>The rational.cpp Implementation</vt:lpstr>
      <vt:lpstr>The rational.cpp Implementation</vt:lpstr>
      <vt:lpstr>The rational.cpp Implementation</vt:lpstr>
      <vt:lpstr>Methods in the TokenScanner Class</vt:lpstr>
      <vt:lpstr>Encapsulating Programs as Classes</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114</cp:revision>
  <dcterms:created xsi:type="dcterms:W3CDTF">2014-07-01T17:54:07Z</dcterms:created>
  <dcterms:modified xsi:type="dcterms:W3CDTF">2014-07-01T19:58:59Z</dcterms:modified>
</cp:coreProperties>
</file>